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7" roundtripDataSignature="AMtx7mh2ABm5/Kxa/y3TT65AgVBzEVRZa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70FFBE3-4C4E-4987-81BE-94564A1E6482}">
  <a:tblStyle styleId="{A70FFBE3-4C4E-4987-81BE-94564A1E6482}"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70FFB9E-9669-44D2-84C4-6F181D2F448F}"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0" name="Google Shape;160;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1" name="Google Shape;201;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2" name="Google Shape;232;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Google Shape;240;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 name="Google Shape;11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3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2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3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31"/>
          <p:cNvSpPr/>
          <p:nvPr>
            <p:ph idx="2" type="pic"/>
          </p:nvPr>
        </p:nvSpPr>
        <p:spPr>
          <a:xfrm>
            <a:off x="5183188" y="987425"/>
            <a:ext cx="6172200" cy="4873625"/>
          </a:xfrm>
          <a:prstGeom prst="rect">
            <a:avLst/>
          </a:prstGeom>
          <a:noFill/>
          <a:ln>
            <a:noFill/>
          </a:ln>
        </p:spPr>
      </p:sp>
      <p:sp>
        <p:nvSpPr>
          <p:cNvPr id="68" name="Google Shape;68;p3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8E2F3"/>
        </a:solidFill>
      </p:bgPr>
    </p:bg>
    <p:spTree>
      <p:nvGrpSpPr>
        <p:cNvPr id="9" name="Shape 9"/>
        <p:cNvGrpSpPr/>
        <p:nvPr/>
      </p:nvGrpSpPr>
      <p:grpSpPr>
        <a:xfrm>
          <a:off x="0" y="0"/>
          <a:ext cx="0" cy="0"/>
          <a:chOff x="0" y="0"/>
          <a:chExt cx="0" cy="0"/>
        </a:xfrm>
      </p:grpSpPr>
      <p:sp>
        <p:nvSpPr>
          <p:cNvPr id="10" name="Google Shape;10;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7.jpg"/><Relationship Id="rId5"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t>Stream Bioassessments, </a:t>
            </a:r>
            <a:br>
              <a:rPr b="1" lang="en-US"/>
            </a:br>
            <a:r>
              <a:rPr b="1" lang="en-US"/>
              <a:t>Part B</a:t>
            </a:r>
            <a:endParaRPr b="1"/>
          </a:p>
        </p:txBody>
      </p:sp>
      <p:sp>
        <p:nvSpPr>
          <p:cNvPr id="89" name="Google Shape;89;p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rPr lang="en-US"/>
              <a:t>Learning Module #17</a:t>
            </a:r>
            <a:endParaRPr/>
          </a:p>
        </p:txBody>
      </p:sp>
      <p:pic>
        <p:nvPicPr>
          <p:cNvPr id="90" name="Google Shape;90;p1"/>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0"/>
          <p:cNvSpPr txBox="1"/>
          <p:nvPr>
            <p:ph type="title"/>
          </p:nvPr>
        </p:nvSpPr>
        <p:spPr>
          <a:xfrm>
            <a:off x="0" y="1825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Macroinvertebrate Collection Methods</a:t>
            </a:r>
            <a:endParaRPr/>
          </a:p>
        </p:txBody>
      </p:sp>
      <p:pic>
        <p:nvPicPr>
          <p:cNvPr id="154" name="Google Shape;154;p10"/>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
        <p:nvSpPr>
          <p:cNvPr id="155" name="Google Shape;155;p10"/>
          <p:cNvSpPr txBox="1"/>
          <p:nvPr>
            <p:ph idx="1" type="body"/>
          </p:nvPr>
        </p:nvSpPr>
        <p:spPr>
          <a:xfrm>
            <a:off x="152400" y="1203664"/>
            <a:ext cx="7254240" cy="4833145"/>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lnSpc>
                <a:spcPct val="90000"/>
              </a:lnSpc>
              <a:spcBef>
                <a:spcPts val="0"/>
              </a:spcBef>
              <a:spcAft>
                <a:spcPts val="0"/>
              </a:spcAft>
              <a:buClr>
                <a:schemeClr val="dk1"/>
              </a:buClr>
              <a:buSzPct val="100000"/>
              <a:buNone/>
            </a:pPr>
            <a:r>
              <a:rPr lang="en-US" u="sng"/>
              <a:t>STREAM TYPES</a:t>
            </a:r>
            <a:endParaRPr/>
          </a:p>
          <a:p>
            <a:pPr indent="0" lvl="0" marL="0" rtl="0" algn="l">
              <a:lnSpc>
                <a:spcPct val="90000"/>
              </a:lnSpc>
              <a:spcBef>
                <a:spcPts val="1000"/>
              </a:spcBef>
              <a:spcAft>
                <a:spcPts val="0"/>
              </a:spcAft>
              <a:buClr>
                <a:schemeClr val="dk1"/>
              </a:buClr>
              <a:buSzPct val="100000"/>
              <a:buNone/>
            </a:pPr>
            <a:r>
              <a:rPr lang="en-US" u="sng"/>
              <a:t>1. Rocky Bottom Streams </a:t>
            </a:r>
            <a:endParaRPr/>
          </a:p>
          <a:p>
            <a:pPr indent="-228600" lvl="1" marL="685800" rtl="0" algn="l">
              <a:lnSpc>
                <a:spcPct val="90000"/>
              </a:lnSpc>
              <a:spcBef>
                <a:spcPts val="500"/>
              </a:spcBef>
              <a:spcAft>
                <a:spcPts val="0"/>
              </a:spcAft>
              <a:buClr>
                <a:schemeClr val="dk1"/>
              </a:buClr>
              <a:buSzPct val="100000"/>
              <a:buChar char="•"/>
            </a:pPr>
            <a:r>
              <a:rPr lang="en-US"/>
              <a:t>Generally found in North GA and Piedmont Region </a:t>
            </a:r>
            <a:endParaRPr/>
          </a:p>
          <a:p>
            <a:pPr indent="-228600" lvl="1" marL="685800" rtl="0" algn="l">
              <a:lnSpc>
                <a:spcPct val="90000"/>
              </a:lnSpc>
              <a:spcBef>
                <a:spcPts val="500"/>
              </a:spcBef>
              <a:spcAft>
                <a:spcPts val="0"/>
              </a:spcAft>
              <a:buClr>
                <a:schemeClr val="dk1"/>
              </a:buClr>
              <a:buSzPct val="100000"/>
              <a:buChar char="•"/>
            </a:pPr>
            <a:r>
              <a:rPr lang="en-US"/>
              <a:t>Characterized by fast moving water flowing over large rocks and boulders </a:t>
            </a:r>
            <a:endParaRPr/>
          </a:p>
          <a:p>
            <a:pPr indent="-228600" lvl="1" marL="685800" rtl="0" algn="l">
              <a:lnSpc>
                <a:spcPct val="90000"/>
              </a:lnSpc>
              <a:spcBef>
                <a:spcPts val="500"/>
              </a:spcBef>
              <a:spcAft>
                <a:spcPts val="0"/>
              </a:spcAft>
              <a:buClr>
                <a:schemeClr val="dk1"/>
              </a:buClr>
              <a:buSzPct val="100000"/>
              <a:buChar char="•"/>
            </a:pPr>
            <a:r>
              <a:rPr lang="en-US"/>
              <a:t>Stream stretch consist of pool/riffle system </a:t>
            </a:r>
            <a:endParaRPr/>
          </a:p>
          <a:p>
            <a:pPr indent="0" lvl="1" marL="457200" rtl="0" algn="l">
              <a:lnSpc>
                <a:spcPct val="90000"/>
              </a:lnSpc>
              <a:spcBef>
                <a:spcPts val="5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en-US" u="sng"/>
              <a:t>2. Muddy Bottom Streams </a:t>
            </a:r>
            <a:endParaRPr/>
          </a:p>
          <a:p>
            <a:pPr indent="-228600" lvl="1" marL="685800" rtl="0" algn="l">
              <a:lnSpc>
                <a:spcPct val="90000"/>
              </a:lnSpc>
              <a:spcBef>
                <a:spcPts val="500"/>
              </a:spcBef>
              <a:spcAft>
                <a:spcPts val="0"/>
              </a:spcAft>
              <a:buClr>
                <a:schemeClr val="dk1"/>
              </a:buClr>
              <a:buSzPct val="100000"/>
              <a:buChar char="•"/>
            </a:pPr>
            <a:r>
              <a:rPr lang="en-US"/>
              <a:t>Found mostly in South GA and urban environments due to erosion and sedimentation </a:t>
            </a:r>
            <a:endParaRPr/>
          </a:p>
          <a:p>
            <a:pPr indent="-228600" lvl="1" marL="685800" rtl="0" algn="l">
              <a:lnSpc>
                <a:spcPct val="90000"/>
              </a:lnSpc>
              <a:spcBef>
                <a:spcPts val="500"/>
              </a:spcBef>
              <a:spcAft>
                <a:spcPts val="0"/>
              </a:spcAft>
              <a:buClr>
                <a:schemeClr val="dk1"/>
              </a:buClr>
              <a:buSzPct val="100000"/>
              <a:buChar char="•"/>
            </a:pPr>
            <a:r>
              <a:rPr lang="en-US"/>
              <a:t>Slow moving water with little or no turbulence </a:t>
            </a:r>
            <a:endParaRPr/>
          </a:p>
          <a:p>
            <a:pPr indent="-228600" lvl="1" marL="685800" rtl="0" algn="l">
              <a:lnSpc>
                <a:spcPct val="90000"/>
              </a:lnSpc>
              <a:spcBef>
                <a:spcPts val="500"/>
              </a:spcBef>
              <a:spcAft>
                <a:spcPts val="0"/>
              </a:spcAft>
              <a:buClr>
                <a:schemeClr val="dk1"/>
              </a:buClr>
              <a:buSzPct val="100000"/>
              <a:buChar char="•"/>
            </a:pPr>
            <a:r>
              <a:rPr lang="en-US"/>
              <a:t>Substrate is generally composed of fine silt, sand or coarse gravel </a:t>
            </a:r>
            <a:endParaRPr/>
          </a:p>
          <a:p>
            <a:pPr indent="-77470" lvl="0" marL="228600" rtl="0" algn="l">
              <a:lnSpc>
                <a:spcPct val="90000"/>
              </a:lnSpc>
              <a:spcBef>
                <a:spcPts val="1000"/>
              </a:spcBef>
              <a:spcAft>
                <a:spcPts val="0"/>
              </a:spcAft>
              <a:buClr>
                <a:schemeClr val="dk1"/>
              </a:buClr>
              <a:buSzPct val="100000"/>
              <a:buNone/>
            </a:pPr>
            <a:r>
              <a:t/>
            </a:r>
            <a:endParaRPr i="1"/>
          </a:p>
          <a:p>
            <a:pPr indent="0" lvl="0" marL="0" rtl="0" algn="l">
              <a:lnSpc>
                <a:spcPct val="90000"/>
              </a:lnSpc>
              <a:spcBef>
                <a:spcPts val="1000"/>
              </a:spcBef>
              <a:spcAft>
                <a:spcPts val="0"/>
              </a:spcAft>
              <a:buClr>
                <a:schemeClr val="dk1"/>
              </a:buClr>
              <a:buSzPct val="100000"/>
              <a:buNone/>
            </a:pPr>
            <a:r>
              <a:rPr i="1" lang="en-US"/>
              <a:t>If your stream shows traits of both categories, do your best to CHOOSE ONE and proceed with that method! </a:t>
            </a:r>
            <a:endParaRPr/>
          </a:p>
          <a:p>
            <a:pPr indent="-77470" lvl="0" marL="228600" rtl="0" algn="l">
              <a:lnSpc>
                <a:spcPct val="90000"/>
              </a:lnSpc>
              <a:spcBef>
                <a:spcPts val="1000"/>
              </a:spcBef>
              <a:spcAft>
                <a:spcPts val="0"/>
              </a:spcAft>
              <a:buClr>
                <a:schemeClr val="dk1"/>
              </a:buClr>
              <a:buSzPct val="100000"/>
              <a:buNone/>
            </a:pPr>
            <a:r>
              <a:t/>
            </a:r>
            <a:endParaRPr/>
          </a:p>
        </p:txBody>
      </p:sp>
      <p:pic>
        <p:nvPicPr>
          <p:cNvPr id="156" name="Google Shape;156;p10"/>
          <p:cNvPicPr preferRelativeResize="0"/>
          <p:nvPr/>
        </p:nvPicPr>
        <p:blipFill rotWithShape="1">
          <a:blip r:embed="rId4">
            <a:alphaModFix/>
          </a:blip>
          <a:srcRect b="0" l="0" r="0" t="0"/>
          <a:stretch/>
        </p:blipFill>
        <p:spPr>
          <a:xfrm>
            <a:off x="7960360" y="4008915"/>
            <a:ext cx="3474250" cy="2605688"/>
          </a:xfrm>
          <a:prstGeom prst="rect">
            <a:avLst/>
          </a:prstGeom>
          <a:noFill/>
          <a:ln cap="flat" cmpd="sng" w="12700">
            <a:solidFill>
              <a:schemeClr val="dk1"/>
            </a:solidFill>
            <a:prstDash val="solid"/>
            <a:round/>
            <a:headEnd len="sm" w="sm" type="none"/>
            <a:tailEnd len="sm" w="sm" type="none"/>
          </a:ln>
        </p:spPr>
      </p:pic>
      <p:pic>
        <p:nvPicPr>
          <p:cNvPr id="157" name="Google Shape;157;p10"/>
          <p:cNvPicPr preferRelativeResize="0"/>
          <p:nvPr/>
        </p:nvPicPr>
        <p:blipFill rotWithShape="1">
          <a:blip r:embed="rId5">
            <a:alphaModFix/>
          </a:blip>
          <a:srcRect b="0" l="0" r="0" t="0"/>
          <a:stretch/>
        </p:blipFill>
        <p:spPr>
          <a:xfrm>
            <a:off x="7914640" y="1203664"/>
            <a:ext cx="3519970" cy="2639978"/>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1"/>
          <p:cNvSpPr txBox="1"/>
          <p:nvPr>
            <p:ph type="title"/>
          </p:nvPr>
        </p:nvSpPr>
        <p:spPr>
          <a:xfrm>
            <a:off x="0" y="1825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Macroinvertebrate Collection Methods</a:t>
            </a:r>
            <a:endParaRPr/>
          </a:p>
        </p:txBody>
      </p:sp>
      <p:pic>
        <p:nvPicPr>
          <p:cNvPr id="164" name="Google Shape;164;p11"/>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
        <p:nvSpPr>
          <p:cNvPr id="165" name="Google Shape;165;p11"/>
          <p:cNvSpPr txBox="1"/>
          <p:nvPr>
            <p:ph idx="1" type="body"/>
          </p:nvPr>
        </p:nvSpPr>
        <p:spPr>
          <a:xfrm>
            <a:off x="152400" y="1203664"/>
            <a:ext cx="7254240" cy="4833145"/>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lnSpc>
                <a:spcPct val="90000"/>
              </a:lnSpc>
              <a:spcBef>
                <a:spcPts val="0"/>
              </a:spcBef>
              <a:spcAft>
                <a:spcPts val="0"/>
              </a:spcAft>
              <a:buClr>
                <a:schemeClr val="dk1"/>
              </a:buClr>
              <a:buSzPct val="100000"/>
              <a:buNone/>
            </a:pPr>
            <a:r>
              <a:rPr lang="en-US" u="sng"/>
              <a:t>STREAM TYPES</a:t>
            </a:r>
            <a:endParaRPr/>
          </a:p>
          <a:p>
            <a:pPr indent="0" lvl="0" marL="0" rtl="0" algn="l">
              <a:lnSpc>
                <a:spcPct val="90000"/>
              </a:lnSpc>
              <a:spcBef>
                <a:spcPts val="1000"/>
              </a:spcBef>
              <a:spcAft>
                <a:spcPts val="0"/>
              </a:spcAft>
              <a:buClr>
                <a:schemeClr val="dk1"/>
              </a:buClr>
              <a:buSzPct val="100000"/>
              <a:buNone/>
            </a:pPr>
            <a:r>
              <a:rPr lang="en-US" u="sng"/>
              <a:t>1. Rocky Bottom Streams </a:t>
            </a:r>
            <a:endParaRPr/>
          </a:p>
          <a:p>
            <a:pPr indent="-228600" lvl="1" marL="685800" rtl="0" algn="l">
              <a:lnSpc>
                <a:spcPct val="90000"/>
              </a:lnSpc>
              <a:spcBef>
                <a:spcPts val="500"/>
              </a:spcBef>
              <a:spcAft>
                <a:spcPts val="0"/>
              </a:spcAft>
              <a:buClr>
                <a:schemeClr val="dk1"/>
              </a:buClr>
              <a:buSzPct val="100000"/>
              <a:buChar char="•"/>
            </a:pPr>
            <a:r>
              <a:rPr lang="en-US"/>
              <a:t>Generally found in North GA and Piedmont Region </a:t>
            </a:r>
            <a:endParaRPr/>
          </a:p>
          <a:p>
            <a:pPr indent="-228600" lvl="1" marL="685800" rtl="0" algn="l">
              <a:lnSpc>
                <a:spcPct val="90000"/>
              </a:lnSpc>
              <a:spcBef>
                <a:spcPts val="500"/>
              </a:spcBef>
              <a:spcAft>
                <a:spcPts val="0"/>
              </a:spcAft>
              <a:buClr>
                <a:schemeClr val="dk1"/>
              </a:buClr>
              <a:buSzPct val="100000"/>
              <a:buChar char="•"/>
            </a:pPr>
            <a:r>
              <a:rPr lang="en-US"/>
              <a:t>Characterized by fast moving water flowing over large rocks and boulders </a:t>
            </a:r>
            <a:endParaRPr/>
          </a:p>
          <a:p>
            <a:pPr indent="-228600" lvl="1" marL="685800" rtl="0" algn="l">
              <a:lnSpc>
                <a:spcPct val="90000"/>
              </a:lnSpc>
              <a:spcBef>
                <a:spcPts val="500"/>
              </a:spcBef>
              <a:spcAft>
                <a:spcPts val="0"/>
              </a:spcAft>
              <a:buClr>
                <a:schemeClr val="dk1"/>
              </a:buClr>
              <a:buSzPct val="100000"/>
              <a:buChar char="•"/>
            </a:pPr>
            <a:r>
              <a:rPr lang="en-US"/>
              <a:t>Stream stretch consist of pool/riffle system </a:t>
            </a:r>
            <a:endParaRPr/>
          </a:p>
          <a:p>
            <a:pPr indent="0" lvl="1" marL="457200" rtl="0" algn="l">
              <a:lnSpc>
                <a:spcPct val="90000"/>
              </a:lnSpc>
              <a:spcBef>
                <a:spcPts val="5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lang="en-US" u="sng"/>
              <a:t>2. Muddy Bottom Streams </a:t>
            </a:r>
            <a:endParaRPr/>
          </a:p>
          <a:p>
            <a:pPr indent="-228600" lvl="1" marL="685800" rtl="0" algn="l">
              <a:lnSpc>
                <a:spcPct val="90000"/>
              </a:lnSpc>
              <a:spcBef>
                <a:spcPts val="500"/>
              </a:spcBef>
              <a:spcAft>
                <a:spcPts val="0"/>
              </a:spcAft>
              <a:buClr>
                <a:schemeClr val="dk1"/>
              </a:buClr>
              <a:buSzPct val="100000"/>
              <a:buChar char="•"/>
            </a:pPr>
            <a:r>
              <a:rPr lang="en-US"/>
              <a:t>Found mostly in South GA and urban environments due to erosion and sedimentation </a:t>
            </a:r>
            <a:endParaRPr/>
          </a:p>
          <a:p>
            <a:pPr indent="-228600" lvl="1" marL="685800" rtl="0" algn="l">
              <a:lnSpc>
                <a:spcPct val="90000"/>
              </a:lnSpc>
              <a:spcBef>
                <a:spcPts val="500"/>
              </a:spcBef>
              <a:spcAft>
                <a:spcPts val="0"/>
              </a:spcAft>
              <a:buClr>
                <a:schemeClr val="dk1"/>
              </a:buClr>
              <a:buSzPct val="100000"/>
              <a:buChar char="•"/>
            </a:pPr>
            <a:r>
              <a:rPr lang="en-US"/>
              <a:t>Slow moving water with little or no turbulence </a:t>
            </a:r>
            <a:endParaRPr/>
          </a:p>
          <a:p>
            <a:pPr indent="-228600" lvl="1" marL="685800" rtl="0" algn="l">
              <a:lnSpc>
                <a:spcPct val="90000"/>
              </a:lnSpc>
              <a:spcBef>
                <a:spcPts val="500"/>
              </a:spcBef>
              <a:spcAft>
                <a:spcPts val="0"/>
              </a:spcAft>
              <a:buClr>
                <a:schemeClr val="dk1"/>
              </a:buClr>
              <a:buSzPct val="100000"/>
              <a:buChar char="•"/>
            </a:pPr>
            <a:r>
              <a:rPr lang="en-US"/>
              <a:t>Substrate is generally composed of fine silt, sand or coarse gravel </a:t>
            </a:r>
            <a:endParaRPr/>
          </a:p>
          <a:p>
            <a:pPr indent="-77470" lvl="0" marL="228600" rtl="0" algn="l">
              <a:lnSpc>
                <a:spcPct val="90000"/>
              </a:lnSpc>
              <a:spcBef>
                <a:spcPts val="1000"/>
              </a:spcBef>
              <a:spcAft>
                <a:spcPts val="0"/>
              </a:spcAft>
              <a:buClr>
                <a:schemeClr val="dk1"/>
              </a:buClr>
              <a:buSzPct val="100000"/>
              <a:buNone/>
            </a:pPr>
            <a:r>
              <a:t/>
            </a:r>
            <a:endParaRPr i="1"/>
          </a:p>
          <a:p>
            <a:pPr indent="0" lvl="0" marL="0" rtl="0" algn="l">
              <a:lnSpc>
                <a:spcPct val="90000"/>
              </a:lnSpc>
              <a:spcBef>
                <a:spcPts val="1000"/>
              </a:spcBef>
              <a:spcAft>
                <a:spcPts val="0"/>
              </a:spcAft>
              <a:buClr>
                <a:schemeClr val="dk1"/>
              </a:buClr>
              <a:buSzPct val="100000"/>
              <a:buNone/>
            </a:pPr>
            <a:r>
              <a:rPr i="1" lang="en-US"/>
              <a:t>If your stream shows traits of both categories, do your best to CHOOSE ONE and proceed with that method! </a:t>
            </a:r>
            <a:endParaRPr/>
          </a:p>
          <a:p>
            <a:pPr indent="-77470" lvl="0" marL="228600" rtl="0" algn="l">
              <a:lnSpc>
                <a:spcPct val="90000"/>
              </a:lnSpc>
              <a:spcBef>
                <a:spcPts val="1000"/>
              </a:spcBef>
              <a:spcAft>
                <a:spcPts val="0"/>
              </a:spcAft>
              <a:buClr>
                <a:schemeClr val="dk1"/>
              </a:buClr>
              <a:buSzPct val="100000"/>
              <a:buNone/>
            </a:pPr>
            <a:r>
              <a:t/>
            </a:r>
            <a:endParaRPr/>
          </a:p>
        </p:txBody>
      </p:sp>
      <p:sp>
        <p:nvSpPr>
          <p:cNvPr id="166" name="Google Shape;166;p11"/>
          <p:cNvSpPr txBox="1"/>
          <p:nvPr/>
        </p:nvSpPr>
        <p:spPr>
          <a:xfrm>
            <a:off x="8107680" y="2575560"/>
            <a:ext cx="3931920" cy="2554545"/>
          </a:xfrm>
          <a:prstGeom prst="rect">
            <a:avLst/>
          </a:prstGeom>
          <a:solidFill>
            <a:srgbClr val="FBE4D4"/>
          </a:solidFill>
          <a:ln cap="flat" cmpd="sng" w="12700">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3200" u="none" cap="none" strike="noStrike">
                <a:solidFill>
                  <a:schemeClr val="dk1"/>
                </a:solidFill>
                <a:latin typeface="Calibri"/>
                <a:ea typeface="Calibri"/>
                <a:cs typeface="Calibri"/>
                <a:sym typeface="Calibri"/>
              </a:rPr>
              <a:t>Question: What kind of stream is our campus stream – rocky bottom or muddy bottom?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2"/>
          <p:cNvSpPr txBox="1"/>
          <p:nvPr>
            <p:ph type="title"/>
          </p:nvPr>
        </p:nvSpPr>
        <p:spPr>
          <a:xfrm>
            <a:off x="0" y="1825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Macroinvertebrate Collection Methods</a:t>
            </a:r>
            <a:endParaRPr/>
          </a:p>
        </p:txBody>
      </p:sp>
      <p:pic>
        <p:nvPicPr>
          <p:cNvPr id="173" name="Google Shape;173;p12"/>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
        <p:nvSpPr>
          <p:cNvPr id="174" name="Google Shape;174;p12"/>
          <p:cNvSpPr txBox="1"/>
          <p:nvPr>
            <p:ph idx="1" type="body"/>
          </p:nvPr>
        </p:nvSpPr>
        <p:spPr>
          <a:xfrm>
            <a:off x="289560" y="1236842"/>
            <a:ext cx="7452360" cy="4833145"/>
          </a:xfrm>
          <a:prstGeom prst="rect">
            <a:avLst/>
          </a:prstGeom>
          <a:noFill/>
          <a:ln>
            <a:noFill/>
          </a:ln>
        </p:spPr>
        <p:txBody>
          <a:bodyPr anchorCtr="0" anchor="t" bIns="45700" lIns="91425" spcFirstLastPara="1" rIns="91425" wrap="square" tIns="45700">
            <a:normAutofit fontScale="92500" lnSpcReduction="10000"/>
          </a:bodyPr>
          <a:lstStyle/>
          <a:p>
            <a:pPr indent="0" lvl="0" marL="0" rtl="0" algn="l">
              <a:lnSpc>
                <a:spcPct val="90000"/>
              </a:lnSpc>
              <a:spcBef>
                <a:spcPts val="0"/>
              </a:spcBef>
              <a:spcAft>
                <a:spcPts val="0"/>
              </a:spcAft>
              <a:buClr>
                <a:schemeClr val="dk1"/>
              </a:buClr>
              <a:buSzPct val="100000"/>
              <a:buNone/>
            </a:pPr>
            <a:r>
              <a:rPr lang="en-US" u="sng"/>
              <a:t>HABITAT TYPES</a:t>
            </a:r>
            <a:endParaRPr/>
          </a:p>
          <a:p>
            <a:pPr indent="0" lvl="0" marL="0" rtl="0" algn="l">
              <a:lnSpc>
                <a:spcPct val="90000"/>
              </a:lnSpc>
              <a:spcBef>
                <a:spcPts val="1000"/>
              </a:spcBef>
              <a:spcAft>
                <a:spcPts val="0"/>
              </a:spcAft>
              <a:buClr>
                <a:schemeClr val="dk1"/>
              </a:buClr>
              <a:buSzPct val="100000"/>
              <a:buNone/>
            </a:pPr>
            <a:r>
              <a:rPr lang="en-US" u="sng"/>
              <a:t>1. Vegetative margins </a:t>
            </a:r>
            <a:r>
              <a:rPr lang="en-US"/>
              <a:t>- area along the edge of water body consisting of overhanging bank vegetation </a:t>
            </a:r>
            <a:endParaRPr/>
          </a:p>
          <a:p>
            <a:pPr indent="0" lvl="0" marL="0" rtl="0" algn="l">
              <a:lnSpc>
                <a:spcPct val="90000"/>
              </a:lnSpc>
              <a:spcBef>
                <a:spcPts val="1000"/>
              </a:spcBef>
              <a:spcAft>
                <a:spcPts val="0"/>
              </a:spcAft>
              <a:buClr>
                <a:schemeClr val="dk1"/>
              </a:buClr>
              <a:buSzPct val="100000"/>
              <a:buNone/>
            </a:pPr>
            <a:r>
              <a:rPr lang="en-US" u="sng"/>
              <a:t>2. Substrate </a:t>
            </a:r>
            <a:endParaRPr/>
          </a:p>
          <a:p>
            <a:pPr indent="-228600" lvl="1" marL="685800" rtl="0" algn="l">
              <a:lnSpc>
                <a:spcPct val="90000"/>
              </a:lnSpc>
              <a:spcBef>
                <a:spcPts val="500"/>
              </a:spcBef>
              <a:spcAft>
                <a:spcPts val="0"/>
              </a:spcAft>
              <a:buClr>
                <a:schemeClr val="dk1"/>
              </a:buClr>
              <a:buSzPct val="100000"/>
              <a:buChar char="•"/>
            </a:pPr>
            <a:r>
              <a:rPr lang="en-US"/>
              <a:t>Sand/rock/gravel streambed - area of stream with coarse substrate </a:t>
            </a:r>
            <a:endParaRPr/>
          </a:p>
          <a:p>
            <a:pPr indent="-228600" lvl="1" marL="685800" rtl="0" algn="l">
              <a:lnSpc>
                <a:spcPct val="90000"/>
              </a:lnSpc>
              <a:spcBef>
                <a:spcPts val="500"/>
              </a:spcBef>
              <a:spcAft>
                <a:spcPts val="0"/>
              </a:spcAft>
              <a:buClr>
                <a:schemeClr val="dk1"/>
              </a:buClr>
              <a:buSzPct val="100000"/>
              <a:buChar char="•"/>
            </a:pPr>
            <a:r>
              <a:rPr lang="en-US"/>
              <a:t>Riffles - shallow area of a stream in which water flows rapidly over a rocky or gravelly stream bed </a:t>
            </a:r>
            <a:endParaRPr/>
          </a:p>
          <a:p>
            <a:pPr indent="0" lvl="0" marL="0" rtl="0" algn="l">
              <a:lnSpc>
                <a:spcPct val="90000"/>
              </a:lnSpc>
              <a:spcBef>
                <a:spcPts val="1000"/>
              </a:spcBef>
              <a:spcAft>
                <a:spcPts val="0"/>
              </a:spcAft>
              <a:buClr>
                <a:schemeClr val="dk1"/>
              </a:buClr>
              <a:buSzPct val="100000"/>
              <a:buNone/>
            </a:pPr>
            <a:r>
              <a:rPr lang="en-US" u="sng"/>
              <a:t>3. Organic Matter </a:t>
            </a:r>
            <a:endParaRPr/>
          </a:p>
          <a:p>
            <a:pPr indent="-228600" lvl="1" marL="685800" rtl="0" algn="l">
              <a:lnSpc>
                <a:spcPct val="90000"/>
              </a:lnSpc>
              <a:spcBef>
                <a:spcPts val="500"/>
              </a:spcBef>
              <a:spcAft>
                <a:spcPts val="0"/>
              </a:spcAft>
              <a:buClr>
                <a:schemeClr val="dk1"/>
              </a:buClr>
              <a:buSzPct val="100000"/>
              <a:buChar char="•"/>
            </a:pPr>
            <a:r>
              <a:rPr lang="en-US"/>
              <a:t>Leaf packs – decomposing vegetation that is submerged in the water </a:t>
            </a:r>
            <a:endParaRPr/>
          </a:p>
          <a:p>
            <a:pPr indent="-228600" lvl="1" marL="685800" rtl="0" algn="l">
              <a:lnSpc>
                <a:spcPct val="90000"/>
              </a:lnSpc>
              <a:spcBef>
                <a:spcPts val="500"/>
              </a:spcBef>
              <a:spcAft>
                <a:spcPts val="0"/>
              </a:spcAft>
              <a:buClr>
                <a:schemeClr val="dk1"/>
              </a:buClr>
              <a:buSzPct val="100000"/>
              <a:buChar char="•"/>
            </a:pPr>
            <a:r>
              <a:rPr lang="en-US"/>
              <a:t>Woody debris – decomposing trees, roots, or branches that are submerged in the water </a:t>
            </a:r>
            <a:endParaRPr/>
          </a:p>
          <a:p>
            <a:pPr indent="-64135" lvl="0" marL="228600" rtl="0" algn="l">
              <a:lnSpc>
                <a:spcPct val="90000"/>
              </a:lnSpc>
              <a:spcBef>
                <a:spcPts val="1000"/>
              </a:spcBef>
              <a:spcAft>
                <a:spcPts val="0"/>
              </a:spcAft>
              <a:buClr>
                <a:schemeClr val="dk1"/>
              </a:buClr>
              <a:buSzPct val="100000"/>
              <a:buNone/>
            </a:pPr>
            <a:r>
              <a:t/>
            </a:r>
            <a:endParaRPr/>
          </a:p>
        </p:txBody>
      </p:sp>
      <p:pic>
        <p:nvPicPr>
          <p:cNvPr id="175" name="Google Shape;175;p12"/>
          <p:cNvPicPr preferRelativeResize="0"/>
          <p:nvPr/>
        </p:nvPicPr>
        <p:blipFill rotWithShape="1">
          <a:blip r:embed="rId4">
            <a:alphaModFix/>
          </a:blip>
          <a:srcRect b="0" l="0" r="0" t="0"/>
          <a:stretch/>
        </p:blipFill>
        <p:spPr>
          <a:xfrm>
            <a:off x="8031480" y="2277288"/>
            <a:ext cx="3812305" cy="2859229"/>
          </a:xfrm>
          <a:prstGeom prst="rect">
            <a:avLst/>
          </a:prstGeom>
          <a:noFill/>
          <a:ln cap="flat" cmpd="sng" w="9525">
            <a:solidFill>
              <a:schemeClr val="dk1"/>
            </a:solidFill>
            <a:prstDash val="solid"/>
            <a:round/>
            <a:headEnd len="sm" w="sm" type="none"/>
            <a:tailEnd len="sm" w="sm" type="none"/>
          </a:ln>
        </p:spPr>
      </p:pic>
      <p:cxnSp>
        <p:nvCxnSpPr>
          <p:cNvPr id="176" name="Google Shape;176;p12"/>
          <p:cNvCxnSpPr/>
          <p:nvPr/>
        </p:nvCxnSpPr>
        <p:spPr>
          <a:xfrm>
            <a:off x="7222608" y="2190622"/>
            <a:ext cx="1555632" cy="1462792"/>
          </a:xfrm>
          <a:prstGeom prst="straightConnector1">
            <a:avLst/>
          </a:prstGeom>
          <a:noFill/>
          <a:ln cap="flat" cmpd="sng" w="28575">
            <a:solidFill>
              <a:srgbClr val="FF0000"/>
            </a:solidFill>
            <a:prstDash val="solid"/>
            <a:miter lim="800000"/>
            <a:headEnd len="sm" w="sm" type="none"/>
            <a:tailEnd len="med" w="med" type="triangle"/>
          </a:ln>
        </p:spPr>
      </p:cxnSp>
      <p:cxnSp>
        <p:nvCxnSpPr>
          <p:cNvPr id="177" name="Google Shape;177;p12"/>
          <p:cNvCxnSpPr/>
          <p:nvPr/>
        </p:nvCxnSpPr>
        <p:spPr>
          <a:xfrm flipH="1" rot="10800000">
            <a:off x="7253664" y="4130304"/>
            <a:ext cx="3536256" cy="563557"/>
          </a:xfrm>
          <a:prstGeom prst="straightConnector1">
            <a:avLst/>
          </a:prstGeom>
          <a:noFill/>
          <a:ln cap="flat" cmpd="sng" w="28575">
            <a:solidFill>
              <a:srgbClr val="FF0000"/>
            </a:solidFill>
            <a:prstDash val="solid"/>
            <a:miter lim="800000"/>
            <a:headEnd len="sm" w="sm" type="none"/>
            <a:tailEnd len="med" w="med" type="triangle"/>
          </a:ln>
        </p:spPr>
      </p:cxnSp>
      <p:cxnSp>
        <p:nvCxnSpPr>
          <p:cNvPr id="178" name="Google Shape;178;p12"/>
          <p:cNvCxnSpPr/>
          <p:nvPr/>
        </p:nvCxnSpPr>
        <p:spPr>
          <a:xfrm>
            <a:off x="7108884" y="3680686"/>
            <a:ext cx="2294196" cy="235994"/>
          </a:xfrm>
          <a:prstGeom prst="straightConnector1">
            <a:avLst/>
          </a:prstGeom>
          <a:noFill/>
          <a:ln cap="flat" cmpd="sng" w="28575">
            <a:solidFill>
              <a:srgbClr val="FF0000"/>
            </a:solidFill>
            <a:prstDash val="solid"/>
            <a:miter lim="800000"/>
            <a:headEnd len="sm" w="sm"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3"/>
          <p:cNvSpPr txBox="1"/>
          <p:nvPr>
            <p:ph type="title"/>
          </p:nvPr>
        </p:nvSpPr>
        <p:spPr>
          <a:xfrm>
            <a:off x="0" y="1825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Macroinvertebrate Collection Methods</a:t>
            </a:r>
            <a:endParaRPr/>
          </a:p>
        </p:txBody>
      </p:sp>
      <p:pic>
        <p:nvPicPr>
          <p:cNvPr id="185" name="Google Shape;185;p13"/>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
        <p:nvSpPr>
          <p:cNvPr id="186" name="Google Shape;186;p13"/>
          <p:cNvSpPr txBox="1"/>
          <p:nvPr>
            <p:ph idx="1" type="body"/>
          </p:nvPr>
        </p:nvSpPr>
        <p:spPr>
          <a:xfrm>
            <a:off x="853440" y="1343818"/>
            <a:ext cx="6766560" cy="483314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u="sng"/>
              <a:t>Rocky Bottom Streams </a:t>
            </a:r>
            <a:endParaRPr/>
          </a:p>
          <a:p>
            <a:pPr indent="0" lvl="0" marL="0" rtl="0" algn="l">
              <a:lnSpc>
                <a:spcPct val="90000"/>
              </a:lnSpc>
              <a:spcBef>
                <a:spcPts val="1000"/>
              </a:spcBef>
              <a:spcAft>
                <a:spcPts val="0"/>
              </a:spcAft>
              <a:buClr>
                <a:schemeClr val="dk1"/>
              </a:buClr>
              <a:buSzPts val="2800"/>
              <a:buNone/>
            </a:pPr>
            <a:r>
              <a:rPr b="1" lang="en-US"/>
              <a:t>Sample TWO different habitats using a kick seine </a:t>
            </a:r>
            <a:endParaRPr/>
          </a:p>
          <a:p>
            <a:pPr indent="0" lvl="0" marL="0" rtl="0" algn="l">
              <a:lnSpc>
                <a:spcPct val="90000"/>
              </a:lnSpc>
              <a:spcBef>
                <a:spcPts val="100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rPr i="1" lang="en-US"/>
              <a:t>Substrate</a:t>
            </a:r>
            <a:r>
              <a:rPr lang="en-US"/>
              <a:t> – 3 samples </a:t>
            </a:r>
            <a:endParaRPr i="1"/>
          </a:p>
          <a:p>
            <a:pPr indent="-228600" lvl="1" marL="685800" rtl="0" algn="l">
              <a:lnSpc>
                <a:spcPct val="90000"/>
              </a:lnSpc>
              <a:spcBef>
                <a:spcPts val="500"/>
              </a:spcBef>
              <a:spcAft>
                <a:spcPts val="0"/>
              </a:spcAft>
              <a:buClr>
                <a:schemeClr val="dk1"/>
              </a:buClr>
              <a:buSzPts val="2400"/>
              <a:buChar char="•"/>
            </a:pPr>
            <a:r>
              <a:rPr lang="en-US"/>
              <a:t>Sample 2x2 foot area with kick seine net in riffle areas </a:t>
            </a:r>
            <a:endParaRPr/>
          </a:p>
          <a:p>
            <a:pPr indent="0" lvl="0" marL="0" rtl="0" algn="l">
              <a:lnSpc>
                <a:spcPct val="90000"/>
              </a:lnSpc>
              <a:spcBef>
                <a:spcPts val="1000"/>
              </a:spcBef>
              <a:spcAft>
                <a:spcPts val="0"/>
              </a:spcAft>
              <a:buClr>
                <a:schemeClr val="dk1"/>
              </a:buClr>
              <a:buSzPts val="2800"/>
              <a:buNone/>
            </a:pPr>
            <a:r>
              <a:rPr i="1" lang="en-US"/>
              <a:t>Organic matter </a:t>
            </a:r>
            <a:r>
              <a:rPr lang="en-US"/>
              <a:t>– 4 samples </a:t>
            </a:r>
            <a:endParaRPr i="1"/>
          </a:p>
          <a:p>
            <a:pPr indent="-228600" lvl="1" marL="685800" rtl="0" algn="l">
              <a:lnSpc>
                <a:spcPct val="90000"/>
              </a:lnSpc>
              <a:spcBef>
                <a:spcPts val="500"/>
              </a:spcBef>
              <a:spcAft>
                <a:spcPts val="0"/>
              </a:spcAft>
              <a:buClr>
                <a:schemeClr val="dk1"/>
              </a:buClr>
              <a:buSzPts val="2400"/>
              <a:buChar char="•"/>
            </a:pPr>
            <a:r>
              <a:rPr lang="en-US"/>
              <a:t>Using both hands, take 4 handfuls (1 square foot) of decayed, submerged leaf packs </a:t>
            </a:r>
            <a:endParaRPr/>
          </a:p>
          <a:p>
            <a:pPr indent="0" lvl="0" marL="0" rtl="0" algn="l">
              <a:lnSpc>
                <a:spcPct val="90000"/>
              </a:lnSpc>
              <a:spcBef>
                <a:spcPts val="1000"/>
              </a:spcBef>
              <a:spcAft>
                <a:spcPts val="0"/>
              </a:spcAft>
              <a:buClr>
                <a:schemeClr val="dk1"/>
              </a:buClr>
              <a:buSzPts val="2800"/>
              <a:buNone/>
            </a:pPr>
            <a:r>
              <a:t/>
            </a:r>
            <a:endParaRPr/>
          </a:p>
        </p:txBody>
      </p:sp>
      <p:pic>
        <p:nvPicPr>
          <p:cNvPr id="187" name="Google Shape;187;p13"/>
          <p:cNvPicPr preferRelativeResize="0"/>
          <p:nvPr/>
        </p:nvPicPr>
        <p:blipFill rotWithShape="1">
          <a:blip r:embed="rId4">
            <a:alphaModFix/>
          </a:blip>
          <a:srcRect b="0" l="0" r="0" t="0"/>
          <a:stretch/>
        </p:blipFill>
        <p:spPr>
          <a:xfrm>
            <a:off x="7896225" y="2079162"/>
            <a:ext cx="4113530" cy="3082149"/>
          </a:xfrm>
          <a:prstGeom prst="rect">
            <a:avLst/>
          </a:prstGeom>
          <a:noFill/>
          <a:ln>
            <a:noFill/>
          </a:ln>
        </p:spPr>
      </p:pic>
      <p:sp>
        <p:nvSpPr>
          <p:cNvPr id="188" name="Google Shape;188;p13"/>
          <p:cNvSpPr txBox="1"/>
          <p:nvPr/>
        </p:nvSpPr>
        <p:spPr>
          <a:xfrm>
            <a:off x="7896225" y="5349240"/>
            <a:ext cx="1518364"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800" u="none" cap="none" strike="noStrike">
                <a:solidFill>
                  <a:schemeClr val="dk1"/>
                </a:solidFill>
                <a:latin typeface="Calibri"/>
                <a:ea typeface="Calibri"/>
                <a:cs typeface="Calibri"/>
                <a:sym typeface="Calibri"/>
              </a:rPr>
              <a:t>Image: Georgia Adopt-A-Stream</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4"/>
          <p:cNvSpPr txBox="1"/>
          <p:nvPr>
            <p:ph type="title"/>
          </p:nvPr>
        </p:nvSpPr>
        <p:spPr>
          <a:xfrm>
            <a:off x="0" y="1825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Macroinvertebrate Collection Methods</a:t>
            </a:r>
            <a:endParaRPr/>
          </a:p>
        </p:txBody>
      </p:sp>
      <p:pic>
        <p:nvPicPr>
          <p:cNvPr id="195" name="Google Shape;195;p14"/>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
        <p:nvSpPr>
          <p:cNvPr id="196" name="Google Shape;196;p14"/>
          <p:cNvSpPr txBox="1"/>
          <p:nvPr>
            <p:ph idx="1" type="body"/>
          </p:nvPr>
        </p:nvSpPr>
        <p:spPr>
          <a:xfrm>
            <a:off x="853440" y="1343818"/>
            <a:ext cx="6766560" cy="4833145"/>
          </a:xfrm>
          <a:prstGeom prst="rect">
            <a:avLst/>
          </a:prstGeom>
          <a:noFill/>
          <a:ln>
            <a:noFill/>
          </a:ln>
        </p:spPr>
        <p:txBody>
          <a:bodyPr anchorCtr="0" anchor="t" bIns="45700" lIns="91425" spcFirstLastPara="1" rIns="91425" wrap="square" tIns="45700">
            <a:normAutofit fontScale="85000" lnSpcReduction="10000"/>
          </a:bodyPr>
          <a:lstStyle/>
          <a:p>
            <a:pPr indent="0" lvl="0" marL="0" rtl="0" algn="l">
              <a:lnSpc>
                <a:spcPct val="90000"/>
              </a:lnSpc>
              <a:spcBef>
                <a:spcPts val="0"/>
              </a:spcBef>
              <a:spcAft>
                <a:spcPts val="0"/>
              </a:spcAft>
              <a:buClr>
                <a:schemeClr val="dk1"/>
              </a:buClr>
              <a:buSzPct val="100000"/>
              <a:buNone/>
            </a:pPr>
            <a:r>
              <a:rPr lang="en-US" u="sng"/>
              <a:t>Muddy Bottom Streams </a:t>
            </a:r>
            <a:endParaRPr/>
          </a:p>
          <a:p>
            <a:pPr indent="0" lvl="0" marL="0" rtl="0" algn="l">
              <a:lnSpc>
                <a:spcPct val="90000"/>
              </a:lnSpc>
              <a:spcBef>
                <a:spcPts val="1000"/>
              </a:spcBef>
              <a:spcAft>
                <a:spcPts val="0"/>
              </a:spcAft>
              <a:buClr>
                <a:schemeClr val="dk1"/>
              </a:buClr>
              <a:buSzPct val="100000"/>
              <a:buNone/>
            </a:pPr>
            <a:r>
              <a:rPr b="1" lang="en-US"/>
              <a:t>Sample THREE different habitats using a D-frame net. </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i="1" lang="en-US"/>
              <a:t>Vegetative Margins </a:t>
            </a:r>
            <a:r>
              <a:rPr lang="en-US"/>
              <a:t>-- 7 Samples</a:t>
            </a:r>
            <a:endParaRPr/>
          </a:p>
          <a:p>
            <a:pPr indent="-228600" lvl="1" marL="685800" rtl="0" algn="l">
              <a:lnSpc>
                <a:spcPct val="90000"/>
              </a:lnSpc>
              <a:spcBef>
                <a:spcPts val="500"/>
              </a:spcBef>
              <a:spcAft>
                <a:spcPts val="0"/>
              </a:spcAft>
              <a:buClr>
                <a:schemeClr val="dk1"/>
              </a:buClr>
              <a:buSzPct val="100000"/>
              <a:buChar char="•"/>
            </a:pPr>
            <a:r>
              <a:rPr lang="en-US"/>
              <a:t>7 scoops (1 square foot) </a:t>
            </a:r>
            <a:endParaRPr/>
          </a:p>
          <a:p>
            <a:pPr indent="0" lvl="0" marL="0" rtl="0" algn="l">
              <a:lnSpc>
                <a:spcPct val="90000"/>
              </a:lnSpc>
              <a:spcBef>
                <a:spcPts val="1000"/>
              </a:spcBef>
              <a:spcAft>
                <a:spcPts val="0"/>
              </a:spcAft>
              <a:buClr>
                <a:schemeClr val="dk1"/>
              </a:buClr>
              <a:buSzPct val="100000"/>
              <a:buNone/>
            </a:pPr>
            <a:r>
              <a:rPr i="1" lang="en-US"/>
              <a:t>Organic Matter </a:t>
            </a:r>
            <a:r>
              <a:rPr lang="en-US"/>
              <a:t>-- 4 samples</a:t>
            </a:r>
            <a:endParaRPr/>
          </a:p>
          <a:p>
            <a:pPr indent="-228600" lvl="1" marL="685800" rtl="0" algn="l">
              <a:lnSpc>
                <a:spcPct val="90000"/>
              </a:lnSpc>
              <a:spcBef>
                <a:spcPts val="500"/>
              </a:spcBef>
              <a:spcAft>
                <a:spcPts val="0"/>
              </a:spcAft>
              <a:buClr>
                <a:schemeClr val="dk1"/>
              </a:buClr>
              <a:buSzPct val="100000"/>
              <a:buChar char="•"/>
            </a:pPr>
            <a:r>
              <a:rPr lang="en-US"/>
              <a:t>4 scoops (1 square foot) in woody debris </a:t>
            </a:r>
            <a:endParaRPr/>
          </a:p>
          <a:p>
            <a:pPr indent="0" lvl="0" marL="0" rtl="0" algn="l">
              <a:lnSpc>
                <a:spcPct val="90000"/>
              </a:lnSpc>
              <a:spcBef>
                <a:spcPts val="1000"/>
              </a:spcBef>
              <a:spcAft>
                <a:spcPts val="0"/>
              </a:spcAft>
              <a:buClr>
                <a:schemeClr val="dk1"/>
              </a:buClr>
              <a:buSzPct val="100000"/>
              <a:buNone/>
            </a:pPr>
            <a:r>
              <a:rPr i="1" lang="en-US"/>
              <a:t>Substrate</a:t>
            </a:r>
            <a:r>
              <a:rPr lang="en-US"/>
              <a:t> -- 3 samples</a:t>
            </a:r>
            <a:endParaRPr/>
          </a:p>
          <a:p>
            <a:pPr indent="-228600" lvl="1" marL="685800" rtl="0" algn="l">
              <a:lnSpc>
                <a:spcPct val="90000"/>
              </a:lnSpc>
              <a:spcBef>
                <a:spcPts val="500"/>
              </a:spcBef>
              <a:spcAft>
                <a:spcPts val="0"/>
              </a:spcAft>
              <a:buClr>
                <a:schemeClr val="dk1"/>
              </a:buClr>
              <a:buSzPct val="100000"/>
              <a:buChar char="•"/>
            </a:pPr>
            <a:r>
              <a:rPr lang="en-US"/>
              <a:t>3 scoops (1 square foot) of sand/rock/gravel or coarsest area of streambed </a:t>
            </a:r>
            <a:endParaRPr/>
          </a:p>
          <a:p>
            <a:pPr indent="0" lvl="0" marL="0" rtl="0" algn="l">
              <a:lnSpc>
                <a:spcPct val="90000"/>
              </a:lnSpc>
              <a:spcBef>
                <a:spcPts val="1000"/>
              </a:spcBef>
              <a:spcAft>
                <a:spcPts val="0"/>
              </a:spcAft>
              <a:buClr>
                <a:schemeClr val="dk1"/>
              </a:buClr>
              <a:buSzPct val="100000"/>
              <a:buNone/>
            </a:pPr>
            <a:r>
              <a:t/>
            </a:r>
            <a:endParaRPr/>
          </a:p>
          <a:p>
            <a:pPr indent="0" lvl="0" marL="0" rtl="0" algn="l">
              <a:lnSpc>
                <a:spcPct val="90000"/>
              </a:lnSpc>
              <a:spcBef>
                <a:spcPts val="1000"/>
              </a:spcBef>
              <a:spcAft>
                <a:spcPts val="0"/>
              </a:spcAft>
              <a:buClr>
                <a:schemeClr val="dk1"/>
              </a:buClr>
              <a:buSzPct val="100000"/>
              <a:buNone/>
            </a:pPr>
            <a:r>
              <a:rPr i="1" lang="en-US"/>
              <a:t>Tip: Try to avoid collecting a lot of sand to save time </a:t>
            </a:r>
            <a:endParaRPr/>
          </a:p>
          <a:p>
            <a:pPr indent="0" lvl="0" marL="0" rtl="0" algn="l">
              <a:lnSpc>
                <a:spcPct val="90000"/>
              </a:lnSpc>
              <a:spcBef>
                <a:spcPts val="1000"/>
              </a:spcBef>
              <a:spcAft>
                <a:spcPts val="0"/>
              </a:spcAft>
              <a:buClr>
                <a:schemeClr val="dk1"/>
              </a:buClr>
              <a:buSzPct val="100000"/>
              <a:buNone/>
            </a:pPr>
            <a:r>
              <a:t/>
            </a:r>
            <a:endParaRPr/>
          </a:p>
        </p:txBody>
      </p:sp>
      <p:sp>
        <p:nvSpPr>
          <p:cNvPr id="197" name="Google Shape;197;p14"/>
          <p:cNvSpPr txBox="1"/>
          <p:nvPr/>
        </p:nvSpPr>
        <p:spPr>
          <a:xfrm>
            <a:off x="7861300" y="4815840"/>
            <a:ext cx="1518364" cy="21544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800">
                <a:solidFill>
                  <a:schemeClr val="dk1"/>
                </a:solidFill>
                <a:latin typeface="Calibri"/>
                <a:ea typeface="Calibri"/>
                <a:cs typeface="Calibri"/>
                <a:sym typeface="Calibri"/>
              </a:rPr>
              <a:t>Image: Georgia Adopt-A-Stream</a:t>
            </a:r>
            <a:endParaRPr/>
          </a:p>
        </p:txBody>
      </p:sp>
      <p:pic>
        <p:nvPicPr>
          <p:cNvPr id="198" name="Google Shape;198;p14"/>
          <p:cNvPicPr preferRelativeResize="0"/>
          <p:nvPr/>
        </p:nvPicPr>
        <p:blipFill rotWithShape="1">
          <a:blip r:embed="rId4">
            <a:alphaModFix/>
          </a:blip>
          <a:srcRect b="0" l="0" r="0" t="0"/>
          <a:stretch/>
        </p:blipFill>
        <p:spPr>
          <a:xfrm>
            <a:off x="7861300" y="2147036"/>
            <a:ext cx="3922682" cy="266880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Why is collection standardization important?</a:t>
            </a:r>
            <a:endParaRPr/>
          </a:p>
        </p:txBody>
      </p:sp>
      <p:sp>
        <p:nvSpPr>
          <p:cNvPr id="205" name="Google Shape;205;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Working with a partner, take 5 minutes to brainstorm reasons why standardization of macroinvertebrate collection methods is important. (In other words, why it is important that all muddy bottom streams receive the same number of samples of each habitat type?) </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Write down your ideas on your lesson worksheet. </a:t>
            </a:r>
            <a:endParaRPr/>
          </a:p>
        </p:txBody>
      </p:sp>
      <p:pic>
        <p:nvPicPr>
          <p:cNvPr id="206" name="Google Shape;206;p15"/>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Why is collection standardization important?</a:t>
            </a:r>
            <a:endParaRPr/>
          </a:p>
        </p:txBody>
      </p:sp>
      <p:sp>
        <p:nvSpPr>
          <p:cNvPr id="213" name="Google Shape;213;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Share out your ideas with the class!</a:t>
            </a:r>
            <a:endParaRPr/>
          </a:p>
        </p:txBody>
      </p:sp>
      <p:pic>
        <p:nvPicPr>
          <p:cNvPr id="214" name="Google Shape;214;p16"/>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7"/>
          <p:cNvSpPr txBox="1"/>
          <p:nvPr/>
        </p:nvSpPr>
        <p:spPr>
          <a:xfrm>
            <a:off x="4310895" y="1074509"/>
            <a:ext cx="3570209" cy="4708981"/>
          </a:xfrm>
          <a:prstGeom prst="rect">
            <a:avLst/>
          </a:prstGeom>
          <a:solidFill>
            <a:srgbClr val="ECC2D8"/>
          </a:solidFill>
          <a:ln cap="flat" cmpd="sng" w="53975">
            <a:solidFill>
              <a:srgbClr val="002060"/>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0000">
                <a:solidFill>
                  <a:schemeClr val="dk1"/>
                </a:solidFill>
                <a:latin typeface="Impact"/>
                <a:ea typeface="Impact"/>
                <a:cs typeface="Impact"/>
                <a:sym typeface="Impact"/>
              </a:rPr>
              <a:t>Take </a:t>
            </a:r>
            <a:endParaRPr/>
          </a:p>
          <a:p>
            <a:pPr indent="0" lvl="0" marL="0" marR="0" rtl="0" algn="ctr">
              <a:spcBef>
                <a:spcPts val="0"/>
              </a:spcBef>
              <a:spcAft>
                <a:spcPts val="0"/>
              </a:spcAft>
              <a:buNone/>
            </a:pPr>
            <a:r>
              <a:rPr lang="en-US" sz="10000">
                <a:solidFill>
                  <a:schemeClr val="dk1"/>
                </a:solidFill>
                <a:latin typeface="Impact"/>
                <a:ea typeface="Impact"/>
                <a:cs typeface="Impact"/>
                <a:sym typeface="Impact"/>
              </a:rPr>
              <a:t>a </a:t>
            </a:r>
            <a:endParaRPr/>
          </a:p>
          <a:p>
            <a:pPr indent="0" lvl="0" marL="0" marR="0" rtl="0" algn="ctr">
              <a:spcBef>
                <a:spcPts val="0"/>
              </a:spcBef>
              <a:spcAft>
                <a:spcPts val="0"/>
              </a:spcAft>
              <a:buNone/>
            </a:pPr>
            <a:r>
              <a:rPr lang="en-US" sz="10000">
                <a:solidFill>
                  <a:schemeClr val="dk1"/>
                </a:solidFill>
                <a:latin typeface="Impact"/>
                <a:ea typeface="Impact"/>
                <a:cs typeface="Impact"/>
                <a:sym typeface="Impact"/>
              </a:rPr>
              <a:t>break!</a:t>
            </a:r>
            <a:endParaRPr/>
          </a:p>
        </p:txBody>
      </p:sp>
      <p:pic>
        <p:nvPicPr>
          <p:cNvPr id="220" name="Google Shape;220;p17"/>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Stream Macroinvertebrate Collection and ID </a:t>
            </a:r>
            <a:endParaRPr/>
          </a:p>
        </p:txBody>
      </p:sp>
      <p:sp>
        <p:nvSpPr>
          <p:cNvPr id="227" name="Google Shape;227;p18"/>
          <p:cNvSpPr txBox="1"/>
          <p:nvPr>
            <p:ph idx="1" type="body"/>
          </p:nvPr>
        </p:nvSpPr>
        <p:spPr>
          <a:xfrm>
            <a:off x="838200" y="1539241"/>
            <a:ext cx="7985760" cy="4637722"/>
          </a:xfrm>
          <a:prstGeom prst="rect">
            <a:avLst/>
          </a:prstGeom>
          <a:noFill/>
          <a:ln>
            <a:noFill/>
          </a:ln>
        </p:spPr>
        <p:txBody>
          <a:bodyPr anchorCtr="0" anchor="t" bIns="45700" lIns="91425" spcFirstLastPara="1" rIns="91425" wrap="square" tIns="45700">
            <a:normAutofit fontScale="77500" lnSpcReduction="20000"/>
          </a:bodyPr>
          <a:lstStyle/>
          <a:p>
            <a:pPr indent="-228600" lvl="0" marL="228600" rtl="0" algn="l">
              <a:lnSpc>
                <a:spcPct val="90000"/>
              </a:lnSpc>
              <a:spcBef>
                <a:spcPts val="0"/>
              </a:spcBef>
              <a:spcAft>
                <a:spcPts val="0"/>
              </a:spcAft>
              <a:buClr>
                <a:schemeClr val="dk1"/>
              </a:buClr>
              <a:buSzPct val="100000"/>
              <a:buChar char="•"/>
            </a:pPr>
            <a:r>
              <a:rPr lang="en-US"/>
              <a:t>Next, we are going to be collecting and identifying macroinvertebrates (using the Adopt-A-Stream protocols) at our campus Stream. </a:t>
            </a:r>
            <a:endParaRPr/>
          </a:p>
          <a:p>
            <a:pPr indent="-228600" lvl="0" marL="228600" rtl="0" algn="l">
              <a:lnSpc>
                <a:spcPct val="90000"/>
              </a:lnSpc>
              <a:spcBef>
                <a:spcPts val="1000"/>
              </a:spcBef>
              <a:spcAft>
                <a:spcPts val="0"/>
              </a:spcAft>
              <a:buClr>
                <a:schemeClr val="dk1"/>
              </a:buClr>
              <a:buSzPct val="100000"/>
              <a:buChar char="•"/>
            </a:pPr>
            <a:r>
              <a:rPr lang="en-US"/>
              <a:t>You will need:</a:t>
            </a:r>
            <a:endParaRPr/>
          </a:p>
          <a:p>
            <a:pPr indent="-228600" lvl="1" marL="685800" rtl="0" algn="l">
              <a:lnSpc>
                <a:spcPct val="90000"/>
              </a:lnSpc>
              <a:spcBef>
                <a:spcPts val="500"/>
              </a:spcBef>
              <a:spcAft>
                <a:spcPts val="0"/>
              </a:spcAft>
              <a:buClr>
                <a:schemeClr val="dk1"/>
              </a:buClr>
              <a:buSzPct val="100000"/>
              <a:buChar char="•"/>
            </a:pPr>
            <a:r>
              <a:rPr lang="en-US"/>
              <a:t>Forceps </a:t>
            </a:r>
            <a:endParaRPr/>
          </a:p>
          <a:p>
            <a:pPr indent="-228600" lvl="1" marL="685800" rtl="0" algn="l">
              <a:lnSpc>
                <a:spcPct val="90000"/>
              </a:lnSpc>
              <a:spcBef>
                <a:spcPts val="500"/>
              </a:spcBef>
              <a:spcAft>
                <a:spcPts val="0"/>
              </a:spcAft>
              <a:buClr>
                <a:schemeClr val="dk1"/>
              </a:buClr>
              <a:buSzPct val="100000"/>
              <a:buChar char="•"/>
            </a:pPr>
            <a:r>
              <a:rPr lang="en-US"/>
              <a:t>Collecting tray</a:t>
            </a:r>
            <a:endParaRPr/>
          </a:p>
          <a:p>
            <a:pPr indent="-228600" lvl="1" marL="685800" rtl="0" algn="l">
              <a:lnSpc>
                <a:spcPct val="90000"/>
              </a:lnSpc>
              <a:spcBef>
                <a:spcPts val="500"/>
              </a:spcBef>
              <a:spcAft>
                <a:spcPts val="0"/>
              </a:spcAft>
              <a:buClr>
                <a:schemeClr val="dk1"/>
              </a:buClr>
              <a:buSzPct val="100000"/>
              <a:buChar char="•"/>
            </a:pPr>
            <a:r>
              <a:rPr lang="en-US"/>
              <a:t>Pencil(s)</a:t>
            </a:r>
            <a:endParaRPr/>
          </a:p>
          <a:p>
            <a:pPr indent="-228600" lvl="1" marL="685800" rtl="0" algn="l">
              <a:lnSpc>
                <a:spcPct val="90000"/>
              </a:lnSpc>
              <a:spcBef>
                <a:spcPts val="500"/>
              </a:spcBef>
              <a:spcAft>
                <a:spcPts val="0"/>
              </a:spcAft>
              <a:buClr>
                <a:schemeClr val="dk1"/>
              </a:buClr>
              <a:buSzPct val="100000"/>
              <a:buChar char="•"/>
            </a:pPr>
            <a:r>
              <a:rPr lang="en-US"/>
              <a:t>Water boots </a:t>
            </a:r>
            <a:endParaRPr/>
          </a:p>
          <a:p>
            <a:pPr indent="-228600" lvl="1" marL="685800" rtl="0" algn="l">
              <a:lnSpc>
                <a:spcPct val="90000"/>
              </a:lnSpc>
              <a:spcBef>
                <a:spcPts val="500"/>
              </a:spcBef>
              <a:spcAft>
                <a:spcPts val="0"/>
              </a:spcAft>
              <a:buClr>
                <a:schemeClr val="dk1"/>
              </a:buClr>
              <a:buSzPct val="100000"/>
              <a:buChar char="•"/>
            </a:pPr>
            <a:r>
              <a:rPr lang="en-US"/>
              <a:t>Rite in Rains </a:t>
            </a:r>
            <a:endParaRPr/>
          </a:p>
          <a:p>
            <a:pPr indent="-228600" lvl="1" marL="685800" rtl="0" algn="l">
              <a:lnSpc>
                <a:spcPct val="90000"/>
              </a:lnSpc>
              <a:spcBef>
                <a:spcPts val="500"/>
              </a:spcBef>
              <a:spcAft>
                <a:spcPts val="0"/>
              </a:spcAft>
              <a:buClr>
                <a:schemeClr val="dk1"/>
              </a:buClr>
              <a:buSzPct val="100000"/>
              <a:buChar char="•"/>
            </a:pPr>
            <a:r>
              <a:rPr lang="en-US"/>
              <a:t>Clear plastic cups or similar (to aid with sorting) </a:t>
            </a:r>
            <a:endParaRPr/>
          </a:p>
          <a:p>
            <a:pPr indent="-228600" lvl="1" marL="685800" rtl="0" algn="l">
              <a:lnSpc>
                <a:spcPct val="90000"/>
              </a:lnSpc>
              <a:spcBef>
                <a:spcPts val="500"/>
              </a:spcBef>
              <a:spcAft>
                <a:spcPts val="0"/>
              </a:spcAft>
              <a:buClr>
                <a:schemeClr val="dk1"/>
              </a:buClr>
              <a:buSzPct val="100000"/>
              <a:buChar char="•"/>
            </a:pPr>
            <a:r>
              <a:rPr lang="en-US"/>
              <a:t>Adopt-A-Stream Macroinvertebrate Bioassessment Form (page 1 ONLY)</a:t>
            </a:r>
            <a:endParaRPr/>
          </a:p>
          <a:p>
            <a:pPr indent="-228600" lvl="0" marL="228600" rtl="0" algn="l">
              <a:lnSpc>
                <a:spcPct val="90000"/>
              </a:lnSpc>
              <a:spcBef>
                <a:spcPts val="1000"/>
              </a:spcBef>
              <a:spcAft>
                <a:spcPts val="0"/>
              </a:spcAft>
              <a:buClr>
                <a:schemeClr val="dk1"/>
              </a:buClr>
              <a:buSzPct val="100000"/>
              <a:buChar char="•"/>
            </a:pPr>
            <a:r>
              <a:rPr lang="en-US"/>
              <a:t>You and your partner will need (between the two of you):</a:t>
            </a:r>
            <a:endParaRPr/>
          </a:p>
          <a:p>
            <a:pPr indent="-228600" lvl="1" marL="685800" rtl="0" algn="l">
              <a:lnSpc>
                <a:spcPct val="90000"/>
              </a:lnSpc>
              <a:spcBef>
                <a:spcPts val="500"/>
              </a:spcBef>
              <a:spcAft>
                <a:spcPts val="0"/>
              </a:spcAft>
              <a:buClr>
                <a:schemeClr val="dk1"/>
              </a:buClr>
              <a:buSzPct val="100000"/>
              <a:buChar char="•"/>
            </a:pPr>
            <a:r>
              <a:rPr lang="en-US"/>
              <a:t>Bucket</a:t>
            </a:r>
            <a:endParaRPr/>
          </a:p>
          <a:p>
            <a:pPr indent="-228600" lvl="1" marL="685800" rtl="0" algn="l">
              <a:lnSpc>
                <a:spcPct val="90000"/>
              </a:lnSpc>
              <a:spcBef>
                <a:spcPts val="500"/>
              </a:spcBef>
              <a:spcAft>
                <a:spcPts val="0"/>
              </a:spcAft>
              <a:buClr>
                <a:schemeClr val="dk1"/>
              </a:buClr>
              <a:buSzPct val="100000"/>
              <a:buChar char="•"/>
            </a:pPr>
            <a:r>
              <a:rPr lang="en-US"/>
              <a:t>D-Net or Kick Seine (depending on stream type)</a:t>
            </a:r>
            <a:endParaRPr/>
          </a:p>
          <a:p>
            <a:pPr indent="-228600" lvl="1" marL="685800" rtl="0" algn="l">
              <a:lnSpc>
                <a:spcPct val="90000"/>
              </a:lnSpc>
              <a:spcBef>
                <a:spcPts val="500"/>
              </a:spcBef>
              <a:spcAft>
                <a:spcPts val="0"/>
              </a:spcAft>
              <a:buClr>
                <a:schemeClr val="dk1"/>
              </a:buClr>
              <a:buSzPct val="100000"/>
              <a:buChar char="•"/>
            </a:pPr>
            <a:r>
              <a:rPr lang="en-US"/>
              <a:t>Seine</a:t>
            </a:r>
            <a:endParaRPr/>
          </a:p>
          <a:p>
            <a:pPr indent="-228600" lvl="1" marL="685800" rtl="0" algn="l">
              <a:lnSpc>
                <a:spcPct val="90000"/>
              </a:lnSpc>
              <a:spcBef>
                <a:spcPts val="500"/>
              </a:spcBef>
              <a:spcAft>
                <a:spcPts val="0"/>
              </a:spcAft>
              <a:buClr>
                <a:schemeClr val="dk1"/>
              </a:buClr>
              <a:buSzPct val="100000"/>
              <a:buChar char="•"/>
            </a:pPr>
            <a:r>
              <a:rPr lang="en-US"/>
              <a:t>Macroinvertebrate ID Binder</a:t>
            </a:r>
            <a:endParaRPr/>
          </a:p>
          <a:p>
            <a:pPr indent="-90804" lvl="0" marL="228600" rtl="0" algn="l">
              <a:lnSpc>
                <a:spcPct val="90000"/>
              </a:lnSpc>
              <a:spcBef>
                <a:spcPts val="1000"/>
              </a:spcBef>
              <a:spcAft>
                <a:spcPts val="0"/>
              </a:spcAft>
              <a:buClr>
                <a:schemeClr val="dk1"/>
              </a:buClr>
              <a:buSzPct val="100000"/>
              <a:buNone/>
            </a:pPr>
            <a:r>
              <a:t/>
            </a:r>
            <a:endParaRPr/>
          </a:p>
        </p:txBody>
      </p:sp>
      <p:pic>
        <p:nvPicPr>
          <p:cNvPr id="228" name="Google Shape;228;p18"/>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Stream Macroinvertebrate Collection and ID </a:t>
            </a:r>
            <a:endParaRPr/>
          </a:p>
        </p:txBody>
      </p:sp>
      <p:sp>
        <p:nvSpPr>
          <p:cNvPr id="235" name="Google Shape;235;p19"/>
          <p:cNvSpPr txBox="1"/>
          <p:nvPr>
            <p:ph idx="1" type="body"/>
          </p:nvPr>
        </p:nvSpPr>
        <p:spPr>
          <a:xfrm>
            <a:off x="838200" y="1539241"/>
            <a:ext cx="7985760" cy="4637722"/>
          </a:xfrm>
          <a:prstGeom prst="rect">
            <a:avLst/>
          </a:prstGeom>
          <a:noFill/>
          <a:ln>
            <a:noFill/>
          </a:ln>
        </p:spPr>
        <p:txBody>
          <a:bodyPr anchorCtr="0" anchor="t" bIns="45700" lIns="91425" spcFirstLastPara="1" rIns="91425" wrap="square" tIns="45700">
            <a:normAutofit fontScale="70000" lnSpcReduction="10000"/>
          </a:bodyPr>
          <a:lstStyle/>
          <a:p>
            <a:pPr indent="-215265" lvl="0" marL="228600" rtl="0" algn="l">
              <a:lnSpc>
                <a:spcPct val="90000"/>
              </a:lnSpc>
              <a:spcBef>
                <a:spcPts val="0"/>
              </a:spcBef>
              <a:spcAft>
                <a:spcPts val="0"/>
              </a:spcAft>
              <a:buClr>
                <a:schemeClr val="dk1"/>
              </a:buClr>
              <a:buSzPct val="100000"/>
              <a:buChar char="•"/>
            </a:pPr>
            <a:r>
              <a:rPr lang="en-US"/>
              <a:t>Next, we are going to be collecting and identifying macroinvertebrates (using the Adopt-A-Stream protocols) at our campus Stream. </a:t>
            </a:r>
            <a:endParaRPr/>
          </a:p>
          <a:p>
            <a:pPr indent="-215265" lvl="0" marL="228600" rtl="0" algn="l">
              <a:lnSpc>
                <a:spcPct val="90000"/>
              </a:lnSpc>
              <a:spcBef>
                <a:spcPts val="1000"/>
              </a:spcBef>
              <a:spcAft>
                <a:spcPts val="0"/>
              </a:spcAft>
              <a:buClr>
                <a:schemeClr val="dk1"/>
              </a:buClr>
              <a:buSzPct val="100000"/>
              <a:buChar char="•"/>
            </a:pPr>
            <a:r>
              <a:rPr lang="en-US"/>
              <a:t>You will need:</a:t>
            </a:r>
            <a:endParaRPr/>
          </a:p>
          <a:p>
            <a:pPr indent="-217169" lvl="1" marL="685800" rtl="0" algn="l">
              <a:lnSpc>
                <a:spcPct val="90000"/>
              </a:lnSpc>
              <a:spcBef>
                <a:spcPts val="500"/>
              </a:spcBef>
              <a:spcAft>
                <a:spcPts val="0"/>
              </a:spcAft>
              <a:buClr>
                <a:schemeClr val="dk1"/>
              </a:buClr>
              <a:buSzPct val="100000"/>
              <a:buChar char="•"/>
            </a:pPr>
            <a:r>
              <a:rPr lang="en-US"/>
              <a:t>Forceps </a:t>
            </a:r>
            <a:endParaRPr/>
          </a:p>
          <a:p>
            <a:pPr indent="-217169" lvl="1" marL="685800" rtl="0" algn="l">
              <a:lnSpc>
                <a:spcPct val="90000"/>
              </a:lnSpc>
              <a:spcBef>
                <a:spcPts val="500"/>
              </a:spcBef>
              <a:spcAft>
                <a:spcPts val="0"/>
              </a:spcAft>
              <a:buClr>
                <a:schemeClr val="dk1"/>
              </a:buClr>
              <a:buSzPct val="100000"/>
              <a:buChar char="•"/>
            </a:pPr>
            <a:r>
              <a:rPr lang="en-US"/>
              <a:t>Collecting tray</a:t>
            </a:r>
            <a:endParaRPr/>
          </a:p>
          <a:p>
            <a:pPr indent="-217169" lvl="1" marL="685800" rtl="0" algn="l">
              <a:lnSpc>
                <a:spcPct val="90000"/>
              </a:lnSpc>
              <a:spcBef>
                <a:spcPts val="500"/>
              </a:spcBef>
              <a:spcAft>
                <a:spcPts val="0"/>
              </a:spcAft>
              <a:buClr>
                <a:schemeClr val="dk1"/>
              </a:buClr>
              <a:buSzPct val="100000"/>
              <a:buChar char="•"/>
            </a:pPr>
            <a:r>
              <a:rPr lang="en-US"/>
              <a:t>Pencil(s)</a:t>
            </a:r>
            <a:endParaRPr/>
          </a:p>
          <a:p>
            <a:pPr indent="-217169" lvl="1" marL="685800" rtl="0" algn="l">
              <a:lnSpc>
                <a:spcPct val="90000"/>
              </a:lnSpc>
              <a:spcBef>
                <a:spcPts val="500"/>
              </a:spcBef>
              <a:spcAft>
                <a:spcPts val="0"/>
              </a:spcAft>
              <a:buClr>
                <a:schemeClr val="dk1"/>
              </a:buClr>
              <a:buSzPct val="100000"/>
              <a:buChar char="•"/>
            </a:pPr>
            <a:r>
              <a:rPr lang="en-US"/>
              <a:t>Water boots </a:t>
            </a:r>
            <a:endParaRPr/>
          </a:p>
          <a:p>
            <a:pPr indent="-217169" lvl="1" marL="685800" rtl="0" algn="l">
              <a:lnSpc>
                <a:spcPct val="90000"/>
              </a:lnSpc>
              <a:spcBef>
                <a:spcPts val="500"/>
              </a:spcBef>
              <a:spcAft>
                <a:spcPts val="0"/>
              </a:spcAft>
              <a:buClr>
                <a:schemeClr val="dk1"/>
              </a:buClr>
              <a:buSzPct val="100000"/>
              <a:buChar char="•"/>
            </a:pPr>
            <a:r>
              <a:rPr lang="en-US"/>
              <a:t>Rite in Rains </a:t>
            </a:r>
            <a:endParaRPr/>
          </a:p>
          <a:p>
            <a:pPr indent="-217169" lvl="1" marL="685800" rtl="0" algn="l">
              <a:lnSpc>
                <a:spcPct val="90000"/>
              </a:lnSpc>
              <a:spcBef>
                <a:spcPts val="500"/>
              </a:spcBef>
              <a:spcAft>
                <a:spcPts val="0"/>
              </a:spcAft>
              <a:buClr>
                <a:schemeClr val="dk1"/>
              </a:buClr>
              <a:buSzPct val="100000"/>
              <a:buChar char="•"/>
            </a:pPr>
            <a:r>
              <a:rPr lang="en-US"/>
              <a:t>Clear plastic cups or similar (to aid with sorting) </a:t>
            </a:r>
            <a:endParaRPr/>
          </a:p>
          <a:p>
            <a:pPr indent="-217169" lvl="1" marL="685800" rtl="0" algn="l">
              <a:lnSpc>
                <a:spcPct val="90000"/>
              </a:lnSpc>
              <a:spcBef>
                <a:spcPts val="500"/>
              </a:spcBef>
              <a:spcAft>
                <a:spcPts val="0"/>
              </a:spcAft>
              <a:buClr>
                <a:schemeClr val="dk1"/>
              </a:buClr>
              <a:buSzPct val="100000"/>
              <a:buChar char="•"/>
            </a:pPr>
            <a:r>
              <a:rPr lang="en-US"/>
              <a:t>Adopt-A-Stream Macroinvertebrate Bioassessment Form (page 1 ONLY)</a:t>
            </a:r>
            <a:endParaRPr/>
          </a:p>
          <a:p>
            <a:pPr indent="-215265" lvl="0" marL="228600" rtl="0" algn="l">
              <a:lnSpc>
                <a:spcPct val="90000"/>
              </a:lnSpc>
              <a:spcBef>
                <a:spcPts val="1000"/>
              </a:spcBef>
              <a:spcAft>
                <a:spcPts val="0"/>
              </a:spcAft>
              <a:buClr>
                <a:schemeClr val="dk1"/>
              </a:buClr>
              <a:buSzPct val="100000"/>
              <a:buChar char="•"/>
            </a:pPr>
            <a:r>
              <a:rPr lang="en-US"/>
              <a:t>You and your partner will need (between the two of you):</a:t>
            </a:r>
            <a:endParaRPr/>
          </a:p>
          <a:p>
            <a:pPr indent="-217169" lvl="1" marL="685800" rtl="0" algn="l">
              <a:lnSpc>
                <a:spcPct val="90000"/>
              </a:lnSpc>
              <a:spcBef>
                <a:spcPts val="500"/>
              </a:spcBef>
              <a:spcAft>
                <a:spcPts val="0"/>
              </a:spcAft>
              <a:buClr>
                <a:schemeClr val="dk1"/>
              </a:buClr>
              <a:buSzPct val="100000"/>
              <a:buChar char="•"/>
            </a:pPr>
            <a:r>
              <a:rPr lang="en-US"/>
              <a:t>Bucket</a:t>
            </a:r>
            <a:endParaRPr/>
          </a:p>
          <a:p>
            <a:pPr indent="-217169" lvl="1" marL="685800" rtl="0" algn="l">
              <a:lnSpc>
                <a:spcPct val="90000"/>
              </a:lnSpc>
              <a:spcBef>
                <a:spcPts val="500"/>
              </a:spcBef>
              <a:spcAft>
                <a:spcPts val="0"/>
              </a:spcAft>
              <a:buClr>
                <a:schemeClr val="dk1"/>
              </a:buClr>
              <a:buSzPct val="100000"/>
              <a:buChar char="•"/>
            </a:pPr>
            <a:r>
              <a:rPr lang="en-US"/>
              <a:t>D-Net or Kick Seine (depending on stream type)</a:t>
            </a:r>
            <a:endParaRPr/>
          </a:p>
          <a:p>
            <a:pPr indent="-217169" lvl="1" marL="685800" rtl="0" algn="l">
              <a:lnSpc>
                <a:spcPct val="90000"/>
              </a:lnSpc>
              <a:spcBef>
                <a:spcPts val="500"/>
              </a:spcBef>
              <a:spcAft>
                <a:spcPts val="0"/>
              </a:spcAft>
              <a:buClr>
                <a:schemeClr val="dk1"/>
              </a:buClr>
              <a:buSzPct val="100000"/>
              <a:buChar char="•"/>
            </a:pPr>
            <a:r>
              <a:rPr lang="en-US"/>
              <a:t>Sieve</a:t>
            </a:r>
            <a:endParaRPr/>
          </a:p>
          <a:p>
            <a:pPr indent="-217169" lvl="1" marL="685800" rtl="0" algn="l">
              <a:lnSpc>
                <a:spcPct val="90000"/>
              </a:lnSpc>
              <a:spcBef>
                <a:spcPts val="500"/>
              </a:spcBef>
              <a:spcAft>
                <a:spcPts val="0"/>
              </a:spcAft>
              <a:buClr>
                <a:schemeClr val="dk1"/>
              </a:buClr>
              <a:buSzPct val="100000"/>
              <a:buChar char="•"/>
            </a:pPr>
            <a:r>
              <a:rPr lang="en-US"/>
              <a:t>Macro ID Binder</a:t>
            </a:r>
            <a:endParaRPr/>
          </a:p>
          <a:p>
            <a:pPr indent="-90804" lvl="0" marL="228600" rtl="0" algn="l">
              <a:lnSpc>
                <a:spcPct val="90000"/>
              </a:lnSpc>
              <a:spcBef>
                <a:spcPts val="1000"/>
              </a:spcBef>
              <a:spcAft>
                <a:spcPts val="0"/>
              </a:spcAft>
              <a:buClr>
                <a:schemeClr val="dk1"/>
              </a:buClr>
              <a:buSzPct val="100000"/>
              <a:buNone/>
            </a:pPr>
            <a:r>
              <a:t/>
            </a:r>
            <a:endParaRPr/>
          </a:p>
        </p:txBody>
      </p:sp>
      <p:pic>
        <p:nvPicPr>
          <p:cNvPr id="236" name="Google Shape;236;p19"/>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
        <p:nvSpPr>
          <p:cNvPr id="237" name="Google Shape;237;p19"/>
          <p:cNvSpPr txBox="1"/>
          <p:nvPr/>
        </p:nvSpPr>
        <p:spPr>
          <a:xfrm>
            <a:off x="8641080" y="1256170"/>
            <a:ext cx="3215640" cy="5355312"/>
          </a:xfrm>
          <a:prstGeom prst="rect">
            <a:avLst/>
          </a:prstGeom>
          <a:solidFill>
            <a:srgbClr val="FFF2CC"/>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Note:</a:t>
            </a:r>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We will be filling out Page 1 (Site Info/ Weather/ Observations) at the site, but we will be waiting until we get back to the classroom to fill out Page 2 (Macro Bioassessment).  </a:t>
            </a:r>
            <a:endParaRPr/>
          </a:p>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So, </a:t>
            </a:r>
            <a:r>
              <a:rPr b="1" lang="en-US" sz="1800">
                <a:solidFill>
                  <a:schemeClr val="dk1"/>
                </a:solidFill>
                <a:latin typeface="Calibri"/>
                <a:ea typeface="Calibri"/>
                <a:cs typeface="Calibri"/>
                <a:sym typeface="Calibri"/>
              </a:rPr>
              <a:t>you and your partner should be collecting ID data (i.e., what macroinvertebrates you have and how many) in your Rite-in-Rains!</a:t>
            </a:r>
            <a:endParaRPr/>
          </a:p>
          <a:p>
            <a:pPr indent="0" lvl="0" marL="0" marR="0" rtl="0" algn="ctr">
              <a:spcBef>
                <a:spcPts val="0"/>
              </a:spcBef>
              <a:spcAft>
                <a:spcPts val="0"/>
              </a:spcAft>
              <a:buNone/>
            </a:pPr>
            <a:r>
              <a:t/>
            </a:r>
            <a:endParaRPr b="1" sz="1800">
              <a:solidFill>
                <a:schemeClr val="dk1"/>
              </a:solidFill>
              <a:latin typeface="Calibri"/>
              <a:ea typeface="Calibri"/>
              <a:cs typeface="Calibri"/>
              <a:sym typeface="Calibri"/>
            </a:endParaRPr>
          </a:p>
          <a:p>
            <a:pPr indent="0" lvl="0" marL="0" marR="0" rtl="0" algn="ctr">
              <a:spcBef>
                <a:spcPts val="0"/>
              </a:spcBef>
              <a:spcAft>
                <a:spcPts val="0"/>
              </a:spcAft>
              <a:buNone/>
            </a:pPr>
            <a:r>
              <a:rPr lang="en-US" sz="1800">
                <a:solidFill>
                  <a:schemeClr val="dk1"/>
                </a:solidFill>
                <a:latin typeface="Calibri"/>
                <a:ea typeface="Calibri"/>
                <a:cs typeface="Calibri"/>
                <a:sym typeface="Calibri"/>
              </a:rPr>
              <a:t>When we get back to the classroom, we will compile all our data together so that we can complete Page 2. </a:t>
            </a:r>
            <a:endParaRPr/>
          </a:p>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type="title"/>
          </p:nvPr>
        </p:nvSpPr>
        <p:spPr>
          <a:xfrm>
            <a:off x="0" y="0"/>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Agenda</a:t>
            </a:r>
            <a:endParaRPr/>
          </a:p>
        </p:txBody>
      </p:sp>
      <p:graphicFrame>
        <p:nvGraphicFramePr>
          <p:cNvPr id="96" name="Google Shape;96;p2"/>
          <p:cNvGraphicFramePr/>
          <p:nvPr/>
        </p:nvGraphicFramePr>
        <p:xfrm>
          <a:off x="753532" y="1325563"/>
          <a:ext cx="3000000" cy="3000000"/>
        </p:xfrm>
        <a:graphic>
          <a:graphicData uri="http://schemas.openxmlformats.org/drawingml/2006/table">
            <a:tbl>
              <a:tblPr bandRow="1" firstRow="1">
                <a:noFill/>
                <a:tableStyleId>{A70FFBE3-4C4E-4987-81BE-94564A1E6482}</a:tableStyleId>
              </a:tblPr>
              <a:tblGrid>
                <a:gridCol w="1689050"/>
                <a:gridCol w="2952375"/>
                <a:gridCol w="6537975"/>
              </a:tblGrid>
              <a:tr h="370850">
                <a:tc>
                  <a:txBody>
                    <a:bodyPr/>
                    <a:lstStyle/>
                    <a:p>
                      <a:pPr indent="0" lvl="0" marL="0" marR="0" rtl="0" algn="l">
                        <a:spcBef>
                          <a:spcPts val="0"/>
                        </a:spcBef>
                        <a:spcAft>
                          <a:spcPts val="0"/>
                        </a:spcAft>
                        <a:buNone/>
                      </a:pPr>
                      <a:r>
                        <a:rPr b="1" lang="en-US" sz="3000" u="sng" cap="none" strike="noStrike"/>
                        <a:t>Time</a:t>
                      </a:r>
                      <a:endParaRPr/>
                    </a:p>
                  </a:txBody>
                  <a:tcPr marT="45725" marB="45725" marR="91450" marL="91450"/>
                </a:tc>
                <a:tc>
                  <a:txBody>
                    <a:bodyPr/>
                    <a:lstStyle/>
                    <a:p>
                      <a:pPr indent="0" lvl="0" marL="0" marR="0" rtl="0" algn="l">
                        <a:spcBef>
                          <a:spcPts val="0"/>
                        </a:spcBef>
                        <a:spcAft>
                          <a:spcPts val="0"/>
                        </a:spcAft>
                        <a:buNone/>
                      </a:pPr>
                      <a:r>
                        <a:rPr b="1" lang="en-US" sz="3000" u="sng"/>
                        <a:t>Length</a:t>
                      </a:r>
                      <a:endParaRPr/>
                    </a:p>
                  </a:txBody>
                  <a:tcPr marT="45725" marB="45725" marR="91450" marL="91450"/>
                </a:tc>
                <a:tc>
                  <a:txBody>
                    <a:bodyPr/>
                    <a:lstStyle/>
                    <a:p>
                      <a:pPr indent="0" lvl="0" marL="0" marR="0" rtl="0" algn="l">
                        <a:spcBef>
                          <a:spcPts val="0"/>
                        </a:spcBef>
                        <a:spcAft>
                          <a:spcPts val="0"/>
                        </a:spcAft>
                        <a:buNone/>
                      </a:pPr>
                      <a:r>
                        <a:rPr b="1" lang="en-US" sz="3000" u="sng"/>
                        <a:t>Activity</a:t>
                      </a:r>
                      <a:endParaRPr/>
                    </a:p>
                  </a:txBody>
                  <a:tcPr marT="45725" marB="45725" marR="91450" marL="91450"/>
                </a:tc>
              </a:tr>
              <a:tr h="370850">
                <a:tc>
                  <a:txBody>
                    <a:bodyPr/>
                    <a:lstStyle/>
                    <a:p>
                      <a:pPr indent="0" lvl="0" marL="0" marR="0" rtl="0" algn="l">
                        <a:spcBef>
                          <a:spcPts val="0"/>
                        </a:spcBef>
                        <a:spcAft>
                          <a:spcPts val="0"/>
                        </a:spcAft>
                        <a:buNone/>
                      </a:pPr>
                      <a:r>
                        <a:rPr b="1" lang="en-US" sz="3000"/>
                        <a:t>9:00</a:t>
                      </a:r>
                      <a:endParaRPr/>
                    </a:p>
                  </a:txBody>
                  <a:tcPr marT="45725" marB="45725" marR="91450" marL="91450"/>
                </a:tc>
                <a:tc>
                  <a:txBody>
                    <a:bodyPr/>
                    <a:lstStyle/>
                    <a:p>
                      <a:pPr indent="0" lvl="0" marL="0" marR="0" rtl="0" algn="l">
                        <a:spcBef>
                          <a:spcPts val="0"/>
                        </a:spcBef>
                        <a:spcAft>
                          <a:spcPts val="0"/>
                        </a:spcAft>
                        <a:buNone/>
                      </a:pPr>
                      <a:r>
                        <a:rPr b="1" i="0" lang="en-US" sz="3000"/>
                        <a:t>15 min</a:t>
                      </a:r>
                      <a:endParaRPr/>
                    </a:p>
                  </a:txBody>
                  <a:tcPr marT="45725" marB="45725" marR="91450" marL="91450"/>
                </a:tc>
                <a:tc>
                  <a:txBody>
                    <a:bodyPr/>
                    <a:lstStyle/>
                    <a:p>
                      <a:pPr indent="0" lvl="0" marL="0" marR="0" rtl="0" algn="l">
                        <a:spcBef>
                          <a:spcPts val="0"/>
                        </a:spcBef>
                        <a:spcAft>
                          <a:spcPts val="0"/>
                        </a:spcAft>
                        <a:buNone/>
                      </a:pPr>
                      <a:r>
                        <a:rPr b="1" i="0" lang="en-US" sz="3000"/>
                        <a:t>Opening Activity</a:t>
                      </a:r>
                      <a:endParaRPr/>
                    </a:p>
                  </a:txBody>
                  <a:tcPr marT="45725" marB="45725" marR="91450" marL="91450"/>
                </a:tc>
              </a:tr>
              <a:tr h="370850">
                <a:tc>
                  <a:txBody>
                    <a:bodyPr/>
                    <a:lstStyle/>
                    <a:p>
                      <a:pPr indent="0" lvl="0" marL="0" marR="0" rtl="0" algn="l">
                        <a:spcBef>
                          <a:spcPts val="0"/>
                        </a:spcBef>
                        <a:spcAft>
                          <a:spcPts val="0"/>
                        </a:spcAft>
                        <a:buNone/>
                      </a:pPr>
                      <a:r>
                        <a:rPr b="1" lang="en-US" sz="3000"/>
                        <a:t>9:15</a:t>
                      </a:r>
                      <a:endParaRPr/>
                    </a:p>
                  </a:txBody>
                  <a:tcPr marT="45725" marB="45725" marR="91450" marL="91450"/>
                </a:tc>
                <a:tc>
                  <a:txBody>
                    <a:bodyPr/>
                    <a:lstStyle/>
                    <a:p>
                      <a:pPr indent="0" lvl="0" marL="0" marR="0" rtl="0" algn="l">
                        <a:spcBef>
                          <a:spcPts val="0"/>
                        </a:spcBef>
                        <a:spcAft>
                          <a:spcPts val="0"/>
                        </a:spcAft>
                        <a:buNone/>
                      </a:pPr>
                      <a:r>
                        <a:rPr b="1" lang="en-US" sz="3000"/>
                        <a:t>20 min</a:t>
                      </a:r>
                      <a:endParaRPr/>
                    </a:p>
                  </a:txBody>
                  <a:tcPr marT="45725" marB="45725" marR="91450" marL="91450"/>
                </a:tc>
                <a:tc>
                  <a:txBody>
                    <a:bodyPr/>
                    <a:lstStyle/>
                    <a:p>
                      <a:pPr indent="0" lvl="0" marL="0" marR="0" rtl="0" algn="l">
                        <a:spcBef>
                          <a:spcPts val="0"/>
                        </a:spcBef>
                        <a:spcAft>
                          <a:spcPts val="0"/>
                        </a:spcAft>
                        <a:buNone/>
                      </a:pPr>
                      <a:r>
                        <a:rPr b="1" lang="en-US" sz="3000"/>
                        <a:t>Macroinvertebrate Collection Methods</a:t>
                      </a:r>
                      <a:endParaRPr/>
                    </a:p>
                  </a:txBody>
                  <a:tcPr marT="45725" marB="45725" marR="91450" marL="91450"/>
                </a:tc>
              </a:tr>
              <a:tr h="370850">
                <a:tc>
                  <a:txBody>
                    <a:bodyPr/>
                    <a:lstStyle/>
                    <a:p>
                      <a:pPr indent="0" lvl="0" marL="0" marR="0" rtl="0" algn="l">
                        <a:spcBef>
                          <a:spcPts val="0"/>
                        </a:spcBef>
                        <a:spcAft>
                          <a:spcPts val="0"/>
                        </a:spcAft>
                        <a:buNone/>
                      </a:pPr>
                      <a:r>
                        <a:rPr b="1" lang="en-US" sz="3000"/>
                        <a:t>9:35</a:t>
                      </a:r>
                      <a:endParaRPr/>
                    </a:p>
                  </a:txBody>
                  <a:tcPr marT="45725" marB="45725" marR="91450" marL="91450"/>
                </a:tc>
                <a:tc>
                  <a:txBody>
                    <a:bodyPr/>
                    <a:lstStyle/>
                    <a:p>
                      <a:pPr indent="0" lvl="0" marL="0" marR="0" rtl="0" algn="l">
                        <a:spcBef>
                          <a:spcPts val="0"/>
                        </a:spcBef>
                        <a:spcAft>
                          <a:spcPts val="0"/>
                        </a:spcAft>
                        <a:buNone/>
                      </a:pPr>
                      <a:r>
                        <a:rPr b="1" lang="en-US" sz="3000"/>
                        <a:t>15 min</a:t>
                      </a:r>
                      <a:endParaRPr/>
                    </a:p>
                  </a:txBody>
                  <a:tcPr marT="45725" marB="45725" marR="91450" marL="91450"/>
                </a:tc>
                <a:tc>
                  <a:txBody>
                    <a:bodyPr/>
                    <a:lstStyle/>
                    <a:p>
                      <a:pPr indent="0" lvl="0" marL="0" marR="0" rtl="0" algn="l">
                        <a:spcBef>
                          <a:spcPts val="0"/>
                        </a:spcBef>
                        <a:spcAft>
                          <a:spcPts val="0"/>
                        </a:spcAft>
                        <a:buNone/>
                      </a:pPr>
                      <a:r>
                        <a:rPr b="1" lang="en-US" sz="3000"/>
                        <a:t>Why is collection standardization important? </a:t>
                      </a:r>
                      <a:endParaRPr/>
                    </a:p>
                  </a:txBody>
                  <a:tcPr marT="45725" marB="45725" marR="91450" marL="91450"/>
                </a:tc>
              </a:tr>
              <a:tr h="370850">
                <a:tc>
                  <a:txBody>
                    <a:bodyPr/>
                    <a:lstStyle/>
                    <a:p>
                      <a:pPr indent="0" lvl="0" marL="0" marR="0" rtl="0" algn="l">
                        <a:spcBef>
                          <a:spcPts val="0"/>
                        </a:spcBef>
                        <a:spcAft>
                          <a:spcPts val="0"/>
                        </a:spcAft>
                        <a:buNone/>
                      </a:pPr>
                      <a:r>
                        <a:rPr b="0" i="1" lang="en-US" sz="3000"/>
                        <a:t>9:50</a:t>
                      </a:r>
                      <a:endParaRPr/>
                    </a:p>
                  </a:txBody>
                  <a:tcPr marT="45725" marB="45725" marR="91450" marL="91450"/>
                </a:tc>
                <a:tc>
                  <a:txBody>
                    <a:bodyPr/>
                    <a:lstStyle/>
                    <a:p>
                      <a:pPr indent="0" lvl="0" marL="0" marR="0" rtl="0" algn="l">
                        <a:spcBef>
                          <a:spcPts val="0"/>
                        </a:spcBef>
                        <a:spcAft>
                          <a:spcPts val="0"/>
                        </a:spcAft>
                        <a:buNone/>
                      </a:pPr>
                      <a:r>
                        <a:rPr b="0" i="1" lang="en-US" sz="3000"/>
                        <a:t>10 min</a:t>
                      </a:r>
                      <a:endParaRPr/>
                    </a:p>
                  </a:txBody>
                  <a:tcPr marT="45725" marB="45725" marR="91450" marL="91450"/>
                </a:tc>
                <a:tc>
                  <a:txBody>
                    <a:bodyPr/>
                    <a:lstStyle/>
                    <a:p>
                      <a:pPr indent="0" lvl="0" marL="0" marR="0" rtl="0" algn="l">
                        <a:spcBef>
                          <a:spcPts val="0"/>
                        </a:spcBef>
                        <a:spcAft>
                          <a:spcPts val="0"/>
                        </a:spcAft>
                        <a:buNone/>
                      </a:pPr>
                      <a:r>
                        <a:rPr b="0" i="1" lang="en-US" sz="3000"/>
                        <a:t>BREAK</a:t>
                      </a:r>
                      <a:endParaRPr/>
                    </a:p>
                  </a:txBody>
                  <a:tcPr marT="45725" marB="45725" marR="91450" marL="91450"/>
                </a:tc>
              </a:tr>
              <a:tr h="370850">
                <a:tc>
                  <a:txBody>
                    <a:bodyPr/>
                    <a:lstStyle/>
                    <a:p>
                      <a:pPr indent="0" lvl="0" marL="0" marR="0" rtl="0" algn="l">
                        <a:spcBef>
                          <a:spcPts val="0"/>
                        </a:spcBef>
                        <a:spcAft>
                          <a:spcPts val="0"/>
                        </a:spcAft>
                        <a:buNone/>
                      </a:pPr>
                      <a:r>
                        <a:rPr b="1" lang="en-US" sz="3000"/>
                        <a:t>10:00</a:t>
                      </a:r>
                      <a:endParaRPr/>
                    </a:p>
                  </a:txBody>
                  <a:tcPr marT="45725" marB="45725" marR="91450" marL="91450"/>
                </a:tc>
                <a:tc>
                  <a:txBody>
                    <a:bodyPr/>
                    <a:lstStyle/>
                    <a:p>
                      <a:pPr indent="0" lvl="0" marL="0" marR="0" rtl="0" algn="l">
                        <a:spcBef>
                          <a:spcPts val="0"/>
                        </a:spcBef>
                        <a:spcAft>
                          <a:spcPts val="0"/>
                        </a:spcAft>
                        <a:buNone/>
                      </a:pPr>
                      <a:r>
                        <a:rPr b="1" lang="en-US" sz="3000"/>
                        <a:t>2 hours</a:t>
                      </a:r>
                      <a:endParaRPr/>
                    </a:p>
                  </a:txBody>
                  <a:tcPr marT="45725" marB="45725" marR="91450" marL="91450"/>
                </a:tc>
                <a:tc>
                  <a:txBody>
                    <a:bodyPr/>
                    <a:lstStyle/>
                    <a:p>
                      <a:pPr indent="0" lvl="0" marL="0" marR="0" rtl="0" algn="l">
                        <a:spcBef>
                          <a:spcPts val="0"/>
                        </a:spcBef>
                        <a:spcAft>
                          <a:spcPts val="0"/>
                        </a:spcAft>
                        <a:buNone/>
                      </a:pPr>
                      <a:r>
                        <a:rPr b="1" lang="en-US" sz="3000" u="none">
                          <a:solidFill>
                            <a:schemeClr val="dk1"/>
                          </a:solidFill>
                          <a:latin typeface="Calibri"/>
                          <a:ea typeface="Calibri"/>
                          <a:cs typeface="Calibri"/>
                          <a:sym typeface="Calibri"/>
                        </a:rPr>
                        <a:t>Campus Stream Macroinvertebrate Collection and ID </a:t>
                      </a:r>
                      <a:endParaRPr/>
                    </a:p>
                  </a:txBody>
                  <a:tcPr marT="45725" marB="45725" marR="91450" marL="91450"/>
                </a:tc>
              </a:tr>
              <a:tr h="370850">
                <a:tc>
                  <a:txBody>
                    <a:bodyPr/>
                    <a:lstStyle/>
                    <a:p>
                      <a:pPr indent="0" lvl="0" marL="0" marR="0" rtl="0" algn="l">
                        <a:spcBef>
                          <a:spcPts val="0"/>
                        </a:spcBef>
                        <a:spcAft>
                          <a:spcPts val="0"/>
                        </a:spcAft>
                        <a:buNone/>
                      </a:pPr>
                      <a:r>
                        <a:rPr b="1" lang="en-US" sz="3000"/>
                        <a:t>12:00</a:t>
                      </a:r>
                      <a:endParaRPr/>
                    </a:p>
                  </a:txBody>
                  <a:tcPr marT="45725" marB="45725" marR="91450" marL="91450"/>
                </a:tc>
                <a:tc>
                  <a:txBody>
                    <a:bodyPr/>
                    <a:lstStyle/>
                    <a:p>
                      <a:pPr indent="0" lvl="0" marL="0" marR="0" rtl="0" algn="l">
                        <a:spcBef>
                          <a:spcPts val="0"/>
                        </a:spcBef>
                        <a:spcAft>
                          <a:spcPts val="0"/>
                        </a:spcAft>
                        <a:buNone/>
                      </a:pPr>
                      <a:r>
                        <a:rPr b="1" lang="en-US" sz="3000"/>
                        <a:t>30 min</a:t>
                      </a:r>
                      <a:endParaRPr/>
                    </a:p>
                  </a:txBody>
                  <a:tcPr marT="45725" marB="45725" marR="91450" marL="91450"/>
                </a:tc>
                <a:tc>
                  <a:txBody>
                    <a:bodyPr/>
                    <a:lstStyle/>
                    <a:p>
                      <a:pPr indent="0" lvl="0" marL="0" marR="0" rtl="0" algn="l">
                        <a:spcBef>
                          <a:spcPts val="0"/>
                        </a:spcBef>
                        <a:spcAft>
                          <a:spcPts val="0"/>
                        </a:spcAft>
                        <a:buNone/>
                      </a:pPr>
                      <a:r>
                        <a:rPr b="1" lang="en-US" sz="3000"/>
                        <a:t>Campus Stream Macroinvertebrate Bioassessment </a:t>
                      </a:r>
                      <a:endParaRPr/>
                    </a:p>
                  </a:txBody>
                  <a:tcPr marT="45725" marB="45725" marR="91450" marL="91450"/>
                </a:tc>
              </a:tr>
            </a:tbl>
          </a:graphicData>
        </a:graphic>
      </p:graphicFrame>
      <p:pic>
        <p:nvPicPr>
          <p:cNvPr id="97" name="Google Shape;97;p2"/>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0"/>
          <p:cNvSpPr txBox="1"/>
          <p:nvPr>
            <p:ph type="title"/>
          </p:nvPr>
        </p:nvSpPr>
        <p:spPr>
          <a:xfrm>
            <a:off x="838200" y="365125"/>
            <a:ext cx="3593123"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Data sheet set-up (example)</a:t>
            </a:r>
            <a:endParaRPr/>
          </a:p>
        </p:txBody>
      </p:sp>
      <p:sp>
        <p:nvSpPr>
          <p:cNvPr id="244" name="Google Shape;244;p20"/>
          <p:cNvSpPr txBox="1"/>
          <p:nvPr>
            <p:ph idx="1" type="body"/>
          </p:nvPr>
        </p:nvSpPr>
        <p:spPr>
          <a:xfrm>
            <a:off x="4594274" y="8154"/>
            <a:ext cx="5956495" cy="588850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Researchers:</a:t>
            </a:r>
            <a:endParaRPr/>
          </a:p>
          <a:p>
            <a:pPr indent="0" lvl="0" marL="0" rtl="0" algn="l">
              <a:lnSpc>
                <a:spcPct val="90000"/>
              </a:lnSpc>
              <a:spcBef>
                <a:spcPts val="1000"/>
              </a:spcBef>
              <a:spcAft>
                <a:spcPts val="0"/>
              </a:spcAft>
              <a:buClr>
                <a:schemeClr val="dk1"/>
              </a:buClr>
              <a:buSzPts val="2800"/>
              <a:buNone/>
            </a:pPr>
            <a:r>
              <a:rPr lang="en-US"/>
              <a:t>Stream name:</a:t>
            </a:r>
            <a:endParaRPr/>
          </a:p>
          <a:p>
            <a:pPr indent="0" lvl="0" marL="0" rtl="0" algn="l">
              <a:lnSpc>
                <a:spcPct val="90000"/>
              </a:lnSpc>
              <a:spcBef>
                <a:spcPts val="1000"/>
              </a:spcBef>
              <a:spcAft>
                <a:spcPts val="0"/>
              </a:spcAft>
              <a:buClr>
                <a:schemeClr val="dk1"/>
              </a:buClr>
              <a:buSzPts val="2800"/>
              <a:buNone/>
            </a:pPr>
            <a:r>
              <a:rPr lang="en-US"/>
              <a:t>Date:</a:t>
            </a:r>
            <a:endParaRPr/>
          </a:p>
          <a:p>
            <a:pPr indent="0" lvl="0" marL="0" rtl="0" algn="l">
              <a:lnSpc>
                <a:spcPct val="90000"/>
              </a:lnSpc>
              <a:spcBef>
                <a:spcPts val="1000"/>
              </a:spcBef>
              <a:spcAft>
                <a:spcPts val="0"/>
              </a:spcAft>
              <a:buClr>
                <a:schemeClr val="dk1"/>
              </a:buClr>
              <a:buSzPts val="2800"/>
              <a:buNone/>
            </a:pPr>
            <a:r>
              <a:rPr lang="en-US"/>
              <a:t>Time:</a:t>
            </a:r>
            <a:endParaRPr/>
          </a:p>
        </p:txBody>
      </p:sp>
      <p:pic>
        <p:nvPicPr>
          <p:cNvPr id="245" name="Google Shape;245;p20"/>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graphicFrame>
        <p:nvGraphicFramePr>
          <p:cNvPr id="246" name="Google Shape;246;p20"/>
          <p:cNvGraphicFramePr/>
          <p:nvPr/>
        </p:nvGraphicFramePr>
        <p:xfrm>
          <a:off x="4594274" y="2126435"/>
          <a:ext cx="3000000" cy="3000000"/>
        </p:xfrm>
        <a:graphic>
          <a:graphicData uri="http://schemas.openxmlformats.org/drawingml/2006/table">
            <a:tbl>
              <a:tblPr bandRow="1" firstRow="1">
                <a:noFill/>
                <a:tableStyleId>{670FFB9E-9669-44D2-84C4-6F181D2F448F}</a:tableStyleId>
              </a:tblPr>
              <a:tblGrid>
                <a:gridCol w="1929225"/>
                <a:gridCol w="1929225"/>
                <a:gridCol w="1929225"/>
              </a:tblGrid>
              <a:tr h="763975">
                <a:tc>
                  <a:txBody>
                    <a:bodyPr/>
                    <a:lstStyle/>
                    <a:p>
                      <a:pPr indent="0" lvl="0" marL="0" marR="0" rtl="0" algn="l">
                        <a:spcBef>
                          <a:spcPts val="0"/>
                        </a:spcBef>
                        <a:spcAft>
                          <a:spcPts val="0"/>
                        </a:spcAft>
                        <a:buNone/>
                      </a:pPr>
                      <a:r>
                        <a:rPr lang="en-US" sz="1800"/>
                        <a:t>Description</a:t>
                      </a:r>
                      <a:endParaRPr/>
                    </a:p>
                  </a:txBody>
                  <a:tcPr marT="45725" marB="45725" marR="91450" marL="91450"/>
                </a:tc>
                <a:tc>
                  <a:txBody>
                    <a:bodyPr/>
                    <a:lstStyle/>
                    <a:p>
                      <a:pPr indent="0" lvl="0" marL="0" marR="0" rtl="0" algn="l">
                        <a:spcBef>
                          <a:spcPts val="0"/>
                        </a:spcBef>
                        <a:spcAft>
                          <a:spcPts val="0"/>
                        </a:spcAft>
                        <a:buNone/>
                      </a:pPr>
                      <a:r>
                        <a:rPr lang="en-US" sz="1800"/>
                        <a:t>ID</a:t>
                      </a:r>
                      <a:endParaRPr/>
                    </a:p>
                  </a:txBody>
                  <a:tcPr marT="45725" marB="45725" marR="91450" marL="91450"/>
                </a:tc>
                <a:tc>
                  <a:txBody>
                    <a:bodyPr/>
                    <a:lstStyle/>
                    <a:p>
                      <a:pPr indent="0" lvl="0" marL="0" marR="0" rtl="0" algn="l">
                        <a:spcBef>
                          <a:spcPts val="0"/>
                        </a:spcBef>
                        <a:spcAft>
                          <a:spcPts val="0"/>
                        </a:spcAft>
                        <a:buNone/>
                      </a:pPr>
                      <a:r>
                        <a:rPr lang="en-US" sz="1800"/>
                        <a:t>Tally/Count</a:t>
                      </a:r>
                      <a:endParaRPr/>
                    </a:p>
                  </a:txBody>
                  <a:tcPr marT="45725" marB="45725" marR="91450" marL="91450"/>
                </a:tc>
              </a:tr>
              <a:tr h="763975">
                <a:tc>
                  <a:txBody>
                    <a:bodyPr/>
                    <a:lstStyle/>
                    <a:p>
                      <a:pPr indent="0" lvl="0" marL="0" marR="0" rtl="0" algn="l">
                        <a:spcBef>
                          <a:spcPts val="0"/>
                        </a:spcBef>
                        <a:spcAft>
                          <a:spcPts val="0"/>
                        </a:spcAft>
                        <a:buNone/>
                      </a:pPr>
                      <a:r>
                        <a:rPr lang="en-US" sz="1800"/>
                        <a:t>Long and skinny, has rock case</a:t>
                      </a:r>
                      <a:endParaRPr/>
                    </a:p>
                  </a:txBody>
                  <a:tcPr marT="45725" marB="45725" marR="91450" marL="91450"/>
                </a:tc>
                <a:tc>
                  <a:txBody>
                    <a:bodyPr/>
                    <a:lstStyle/>
                    <a:p>
                      <a:pPr indent="0" lvl="0" marL="0" marR="0" rtl="0" algn="l">
                        <a:spcBef>
                          <a:spcPts val="0"/>
                        </a:spcBef>
                        <a:spcAft>
                          <a:spcPts val="0"/>
                        </a:spcAft>
                        <a:buNone/>
                      </a:pPr>
                      <a:r>
                        <a:rPr lang="en-US" sz="1800"/>
                        <a:t>Caddisfly</a:t>
                      </a:r>
                      <a:endParaRPr/>
                    </a:p>
                  </a:txBody>
                  <a:tcPr marT="45725" marB="45725" marR="91450" marL="91450"/>
                </a:tc>
                <a:tc>
                  <a:txBody>
                    <a:bodyPr/>
                    <a:lstStyle/>
                    <a:p>
                      <a:pPr indent="0" lvl="0" marL="0" marR="0" rtl="0" algn="l">
                        <a:spcBef>
                          <a:spcPts val="0"/>
                        </a:spcBef>
                        <a:spcAft>
                          <a:spcPts val="0"/>
                        </a:spcAft>
                        <a:buNone/>
                      </a:pPr>
                      <a:r>
                        <a:rPr lang="en-US" sz="1800"/>
                        <a:t>IIII</a:t>
                      </a:r>
                      <a:endParaRPr/>
                    </a:p>
                  </a:txBody>
                  <a:tcPr marT="45725" marB="45725" marR="91450" marL="91450"/>
                </a:tc>
              </a:tr>
              <a:tr h="763975">
                <a:tc>
                  <a:txBody>
                    <a:bodyPr/>
                    <a:lstStyle/>
                    <a:p>
                      <a:pPr indent="0" lvl="0" marL="0" marR="0" rtl="0" algn="l">
                        <a:spcBef>
                          <a:spcPts val="0"/>
                        </a:spcBef>
                        <a:spcAft>
                          <a:spcPts val="0"/>
                        </a:spcAft>
                        <a:buNone/>
                      </a:pPr>
                      <a:r>
                        <a:rPr lang="en-US" sz="1800"/>
                        <a:t>Has three ”tails” - brown in color</a:t>
                      </a:r>
                      <a:endParaRPr/>
                    </a:p>
                  </a:txBody>
                  <a:tcPr marT="45725" marB="45725" marR="91450" marL="91450"/>
                </a:tc>
                <a:tc>
                  <a:txBody>
                    <a:bodyPr/>
                    <a:lstStyle/>
                    <a:p>
                      <a:pPr indent="0" lvl="0" marL="0" marR="0" rtl="0" algn="l">
                        <a:spcBef>
                          <a:spcPts val="0"/>
                        </a:spcBef>
                        <a:spcAft>
                          <a:spcPts val="0"/>
                        </a:spcAft>
                        <a:buNone/>
                      </a:pPr>
                      <a:r>
                        <a:rPr lang="en-US" sz="1800"/>
                        <a:t>Mayfly</a:t>
                      </a:r>
                      <a:endParaRPr/>
                    </a:p>
                  </a:txBody>
                  <a:tcPr marT="45725" marB="45725" marR="91450" marL="91450"/>
                </a:tc>
                <a:tc>
                  <a:txBody>
                    <a:bodyPr/>
                    <a:lstStyle/>
                    <a:p>
                      <a:pPr indent="0" lvl="0" marL="0" marR="0" rtl="0" algn="l">
                        <a:spcBef>
                          <a:spcPts val="0"/>
                        </a:spcBef>
                        <a:spcAft>
                          <a:spcPts val="0"/>
                        </a:spcAft>
                        <a:buNone/>
                      </a:pPr>
                      <a:r>
                        <a:rPr lang="en-US" sz="1800"/>
                        <a:t>IIIII   II</a:t>
                      </a:r>
                      <a:endParaRPr/>
                    </a:p>
                  </a:txBody>
                  <a:tcPr marT="45725" marB="45725" marR="91450" marL="91450"/>
                </a:tc>
              </a:tr>
              <a:tr h="763975">
                <a:tc>
                  <a:txBody>
                    <a:bodyPr/>
                    <a:lstStyle/>
                    <a:p>
                      <a:pPr indent="0" lvl="0" marL="0" marR="0" rtl="0" algn="l">
                        <a:spcBef>
                          <a:spcPts val="0"/>
                        </a:spcBef>
                        <a:spcAft>
                          <a:spcPts val="0"/>
                        </a:spcAft>
                        <a:buNone/>
                      </a:pPr>
                      <a:r>
                        <a:rPr lang="en-US" sz="1800"/>
                        <a:t>Looks like a penny</a:t>
                      </a:r>
                      <a:endParaRPr/>
                    </a:p>
                  </a:txBody>
                  <a:tcPr marT="45725" marB="45725" marR="91450" marL="91450"/>
                </a:tc>
                <a:tc>
                  <a:txBody>
                    <a:bodyPr/>
                    <a:lstStyle/>
                    <a:p>
                      <a:pPr indent="0" lvl="0" marL="0" marR="0" rtl="0" algn="l">
                        <a:spcBef>
                          <a:spcPts val="0"/>
                        </a:spcBef>
                        <a:spcAft>
                          <a:spcPts val="0"/>
                        </a:spcAft>
                        <a:buNone/>
                      </a:pPr>
                      <a:r>
                        <a:rPr lang="en-US" sz="1800"/>
                        <a:t>Water penny</a:t>
                      </a:r>
                      <a:endParaRPr/>
                    </a:p>
                  </a:txBody>
                  <a:tcPr marT="45725" marB="45725" marR="91450" marL="91450"/>
                </a:tc>
                <a:tc>
                  <a:txBody>
                    <a:bodyPr/>
                    <a:lstStyle/>
                    <a:p>
                      <a:pPr indent="0" lvl="0" marL="0" marR="0" rtl="0" algn="l">
                        <a:spcBef>
                          <a:spcPts val="0"/>
                        </a:spcBef>
                        <a:spcAft>
                          <a:spcPts val="0"/>
                        </a:spcAft>
                        <a:buNone/>
                      </a:pPr>
                      <a:r>
                        <a:rPr lang="en-US" sz="1800"/>
                        <a:t>II</a:t>
                      </a:r>
                      <a:endParaRPr/>
                    </a:p>
                  </a:txBody>
                  <a:tcPr marT="45725" marB="45725" marR="91450" marL="91450"/>
                </a:tc>
              </a:tr>
              <a:tr h="763975">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763975">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bl>
          </a:graphicData>
        </a:graphic>
      </p:graphicFrame>
      <p:sp>
        <p:nvSpPr>
          <p:cNvPr id="247" name="Google Shape;247;p20"/>
          <p:cNvSpPr/>
          <p:nvPr/>
        </p:nvSpPr>
        <p:spPr>
          <a:xfrm>
            <a:off x="4431323" y="8154"/>
            <a:ext cx="6282397" cy="6841692"/>
          </a:xfrm>
          <a:prstGeom prst="rect">
            <a:avLst/>
          </a:prstGeom>
          <a:no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248" name="Google Shape;248;p20"/>
          <p:cNvCxnSpPr/>
          <p:nvPr/>
        </p:nvCxnSpPr>
        <p:spPr>
          <a:xfrm>
            <a:off x="8525022" y="3770142"/>
            <a:ext cx="323556" cy="168812"/>
          </a:xfrm>
          <a:prstGeom prst="straightConnector1">
            <a:avLst/>
          </a:prstGeom>
          <a:noFill/>
          <a:ln cap="flat" cmpd="sng" w="25400">
            <a:solidFill>
              <a:schemeClr val="dk1"/>
            </a:solidFill>
            <a:prstDash val="solid"/>
            <a:miter lim="800000"/>
            <a:headEnd len="sm" w="sm" type="none"/>
            <a:tailEnd len="sm" w="sm"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idx="1" type="body"/>
          </p:nvPr>
        </p:nvSpPr>
        <p:spPr>
          <a:xfrm>
            <a:off x="838200" y="1825625"/>
            <a:ext cx="10515600" cy="36455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1. Each group should bring their data sheet to the instructor so that the instructor can compile ALL the macroinvertebrate collection data. </a:t>
            </a:r>
            <a:endParaRPr/>
          </a:p>
          <a:p>
            <a:pPr indent="0" lvl="0" marL="0" rtl="0" algn="l">
              <a:lnSpc>
                <a:spcPct val="90000"/>
              </a:lnSpc>
              <a:spcBef>
                <a:spcPts val="1000"/>
              </a:spcBef>
              <a:spcAft>
                <a:spcPts val="0"/>
              </a:spcAft>
              <a:buClr>
                <a:schemeClr val="dk1"/>
              </a:buClr>
              <a:buSzPts val="2800"/>
              <a:buNone/>
            </a:pPr>
            <a:r>
              <a:rPr lang="en-US"/>
              <a:t>2. Once data has been compiled, use the macroinvertebrate collection data to fill out the Macroinvertebrate Bioassessment Form (Page 2). </a:t>
            </a:r>
            <a:endParaRPr/>
          </a:p>
        </p:txBody>
      </p:sp>
      <p:pic>
        <p:nvPicPr>
          <p:cNvPr id="254" name="Google Shape;254;p21"/>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
        <p:nvSpPr>
          <p:cNvPr id="255" name="Google Shape;255;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Campus Stream Macroinvertebrate Bioassessment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3"/>
          <p:cNvSpPr txBox="1"/>
          <p:nvPr>
            <p:ph idx="1" type="body"/>
          </p:nvPr>
        </p:nvSpPr>
        <p:spPr>
          <a:xfrm>
            <a:off x="838200" y="1618003"/>
            <a:ext cx="10813473"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3000"/>
              <a:buChar char="•"/>
            </a:pPr>
            <a:r>
              <a:rPr lang="en-US" sz="3000"/>
              <a:t>For the opening activity, we are going to watch a short video about a youth science trip on the Colorado River. </a:t>
            </a:r>
            <a:endParaRPr/>
          </a:p>
          <a:p>
            <a:pPr indent="-228600" lvl="0" marL="228600" rtl="0" algn="l">
              <a:lnSpc>
                <a:spcPct val="90000"/>
              </a:lnSpc>
              <a:spcBef>
                <a:spcPts val="1000"/>
              </a:spcBef>
              <a:spcAft>
                <a:spcPts val="0"/>
              </a:spcAft>
              <a:buClr>
                <a:schemeClr val="dk1"/>
              </a:buClr>
              <a:buSzPts val="3000"/>
              <a:buChar char="•"/>
            </a:pPr>
            <a:r>
              <a:rPr lang="en-US" sz="3000"/>
              <a:t>In the video, you’ll see the students collecting both macroinvertebrate and fishes. Note the tools and methods they are using to collect these organisms…. this is what we’ll be doing today in our campus stream! </a:t>
            </a:r>
            <a:endParaRPr/>
          </a:p>
        </p:txBody>
      </p:sp>
      <p:sp>
        <p:nvSpPr>
          <p:cNvPr id="103" name="Google Shape;103;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Opening Activity</a:t>
            </a:r>
            <a:endParaRPr/>
          </a:p>
        </p:txBody>
      </p:sp>
      <p:pic>
        <p:nvPicPr>
          <p:cNvPr id="104" name="Google Shape;104;p3"/>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4"/>
          <p:cNvSpPr txBox="1"/>
          <p:nvPr>
            <p:ph idx="1" type="body"/>
          </p:nvPr>
        </p:nvSpPr>
        <p:spPr>
          <a:xfrm>
            <a:off x="838200" y="1618003"/>
            <a:ext cx="10813473"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000"/>
              <a:buNone/>
            </a:pPr>
            <a:r>
              <a:rPr lang="en-US" sz="3000" u="sng"/>
              <a:t>Video: What You Take Away (Freshwaters Illustrated) </a:t>
            </a:r>
            <a:endParaRPr/>
          </a:p>
          <a:p>
            <a:pPr indent="0" lvl="0" marL="0" rtl="0" algn="l">
              <a:lnSpc>
                <a:spcPct val="90000"/>
              </a:lnSpc>
              <a:spcBef>
                <a:spcPts val="1000"/>
              </a:spcBef>
              <a:spcAft>
                <a:spcPts val="0"/>
              </a:spcAft>
              <a:buClr>
                <a:schemeClr val="dk1"/>
              </a:buClr>
              <a:buSzPts val="3000"/>
              <a:buNone/>
            </a:pPr>
            <a:r>
              <a:t/>
            </a:r>
            <a:endParaRPr sz="3000" u="sng"/>
          </a:p>
          <a:p>
            <a:pPr indent="0" lvl="0" marL="0" rtl="0" algn="l">
              <a:lnSpc>
                <a:spcPct val="90000"/>
              </a:lnSpc>
              <a:spcBef>
                <a:spcPts val="1000"/>
              </a:spcBef>
              <a:spcAft>
                <a:spcPts val="0"/>
              </a:spcAft>
              <a:buClr>
                <a:schemeClr val="dk1"/>
              </a:buClr>
              <a:buSzPts val="3000"/>
              <a:buNone/>
            </a:pPr>
            <a:r>
              <a:rPr lang="en-US" sz="3000"/>
              <a:t>https://www.freshwatersillustrated.org/what-you-take-away</a:t>
            </a:r>
            <a:endParaRPr/>
          </a:p>
        </p:txBody>
      </p:sp>
      <p:sp>
        <p:nvSpPr>
          <p:cNvPr id="110" name="Google Shape;110;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Opening Activity</a:t>
            </a:r>
            <a:endParaRPr/>
          </a:p>
        </p:txBody>
      </p:sp>
      <p:pic>
        <p:nvPicPr>
          <p:cNvPr id="111" name="Google Shape;111;p4"/>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5"/>
          <p:cNvSpPr txBox="1"/>
          <p:nvPr>
            <p:ph idx="1" type="body"/>
          </p:nvPr>
        </p:nvSpPr>
        <p:spPr>
          <a:xfrm>
            <a:off x="838200" y="1618003"/>
            <a:ext cx="10813473" cy="4351338"/>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3000"/>
              <a:buAutoNum type="arabicPeriod"/>
            </a:pPr>
            <a:r>
              <a:rPr lang="en-US" sz="3000"/>
              <a:t>What kind of tools and methods did you use the youth scientists use to collect macroinvertebrates? What about fishes?</a:t>
            </a:r>
            <a:endParaRPr/>
          </a:p>
        </p:txBody>
      </p:sp>
      <p:sp>
        <p:nvSpPr>
          <p:cNvPr id="117" name="Google Shape;117;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Opening Activity: Discussion Questions</a:t>
            </a:r>
            <a:endParaRPr/>
          </a:p>
        </p:txBody>
      </p:sp>
      <p:pic>
        <p:nvPicPr>
          <p:cNvPr id="118" name="Google Shape;118;p5"/>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6"/>
          <p:cNvSpPr txBox="1"/>
          <p:nvPr>
            <p:ph idx="1" type="body"/>
          </p:nvPr>
        </p:nvSpPr>
        <p:spPr>
          <a:xfrm>
            <a:off x="838200" y="1618003"/>
            <a:ext cx="10813473" cy="4351338"/>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3000"/>
              <a:buAutoNum type="arabicPeriod"/>
            </a:pPr>
            <a:r>
              <a:rPr lang="en-US" sz="3000"/>
              <a:t>What kind of tools and methods did you use the youth scientists use to collect macroinvertebrates? What about fishes?</a:t>
            </a:r>
            <a:endParaRPr/>
          </a:p>
          <a:p>
            <a:pPr indent="-514350" lvl="0" marL="514350" rtl="0" algn="l">
              <a:lnSpc>
                <a:spcPct val="90000"/>
              </a:lnSpc>
              <a:spcBef>
                <a:spcPts val="1000"/>
              </a:spcBef>
              <a:spcAft>
                <a:spcPts val="0"/>
              </a:spcAft>
              <a:buClr>
                <a:schemeClr val="dk1"/>
              </a:buClr>
              <a:buSzPts val="3000"/>
              <a:buAutoNum type="arabicPeriod"/>
            </a:pPr>
            <a:r>
              <a:rPr lang="en-US" sz="3000"/>
              <a:t>Did it surprise you that macroinvertebrates can also be found in large rivers, like the Colorado River, as well as small streams?</a:t>
            </a:r>
            <a:endParaRPr/>
          </a:p>
        </p:txBody>
      </p:sp>
      <p:sp>
        <p:nvSpPr>
          <p:cNvPr id="124" name="Google Shape;12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Opening Activity: Discussion Questions</a:t>
            </a:r>
            <a:endParaRPr/>
          </a:p>
        </p:txBody>
      </p:sp>
      <p:pic>
        <p:nvPicPr>
          <p:cNvPr id="125" name="Google Shape;125;p6"/>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7"/>
          <p:cNvSpPr txBox="1"/>
          <p:nvPr>
            <p:ph idx="1" type="body"/>
          </p:nvPr>
        </p:nvSpPr>
        <p:spPr>
          <a:xfrm>
            <a:off x="838200" y="1618003"/>
            <a:ext cx="10813473" cy="4351338"/>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3000"/>
              <a:buAutoNum type="arabicPeriod"/>
            </a:pPr>
            <a:r>
              <a:rPr lang="en-US" sz="3000"/>
              <a:t>What kind of tools and methods did you use the youth scientists use to collect macroinvertebrates? What about fishes?</a:t>
            </a:r>
            <a:endParaRPr/>
          </a:p>
          <a:p>
            <a:pPr indent="-514350" lvl="0" marL="514350" rtl="0" algn="l">
              <a:lnSpc>
                <a:spcPct val="90000"/>
              </a:lnSpc>
              <a:spcBef>
                <a:spcPts val="1000"/>
              </a:spcBef>
              <a:spcAft>
                <a:spcPts val="0"/>
              </a:spcAft>
              <a:buClr>
                <a:schemeClr val="dk1"/>
              </a:buClr>
              <a:buSzPts val="3000"/>
              <a:buAutoNum type="arabicPeriod"/>
            </a:pPr>
            <a:r>
              <a:rPr lang="en-US" sz="3000"/>
              <a:t>Did it surprise you that macroinvertebrates can also be found in large rivers, like the Colorado River, as well as small streams?</a:t>
            </a:r>
            <a:endParaRPr/>
          </a:p>
          <a:p>
            <a:pPr indent="-514350" lvl="0" marL="514350" rtl="0" algn="l">
              <a:lnSpc>
                <a:spcPct val="90000"/>
              </a:lnSpc>
              <a:spcBef>
                <a:spcPts val="1000"/>
              </a:spcBef>
              <a:spcAft>
                <a:spcPts val="0"/>
              </a:spcAft>
              <a:buClr>
                <a:schemeClr val="dk1"/>
              </a:buClr>
              <a:buSzPts val="3000"/>
              <a:buAutoNum type="arabicPeriod"/>
            </a:pPr>
            <a:r>
              <a:rPr lang="en-US" sz="3000"/>
              <a:t>Was there anything that surprised you in this video?</a:t>
            </a:r>
            <a:endParaRPr/>
          </a:p>
        </p:txBody>
      </p:sp>
      <p:sp>
        <p:nvSpPr>
          <p:cNvPr id="131" name="Google Shape;131;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Opening Activity: Discussion Questions</a:t>
            </a:r>
            <a:endParaRPr/>
          </a:p>
        </p:txBody>
      </p:sp>
      <p:pic>
        <p:nvPicPr>
          <p:cNvPr id="132" name="Google Shape;132;p7"/>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8"/>
          <p:cNvSpPr txBox="1"/>
          <p:nvPr>
            <p:ph idx="1" type="body"/>
          </p:nvPr>
        </p:nvSpPr>
        <p:spPr>
          <a:xfrm>
            <a:off x="838200" y="1618003"/>
            <a:ext cx="10813473" cy="4351338"/>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3000"/>
              <a:buAutoNum type="arabicPeriod"/>
            </a:pPr>
            <a:r>
              <a:rPr lang="en-US" sz="3000"/>
              <a:t>What kind of tools and methods did you use the youth scientists use to collect macroinvertebrates? What about fishes?</a:t>
            </a:r>
            <a:endParaRPr/>
          </a:p>
          <a:p>
            <a:pPr indent="-514350" lvl="0" marL="514350" rtl="0" algn="l">
              <a:lnSpc>
                <a:spcPct val="90000"/>
              </a:lnSpc>
              <a:spcBef>
                <a:spcPts val="1000"/>
              </a:spcBef>
              <a:spcAft>
                <a:spcPts val="0"/>
              </a:spcAft>
              <a:buClr>
                <a:schemeClr val="dk1"/>
              </a:buClr>
              <a:buSzPts val="3000"/>
              <a:buAutoNum type="arabicPeriod"/>
            </a:pPr>
            <a:r>
              <a:rPr lang="en-US" sz="3000"/>
              <a:t>Did it surprise you that macroinvertebrates can also be found in large rivers, like the Colorado River, as well as small streams?</a:t>
            </a:r>
            <a:endParaRPr/>
          </a:p>
          <a:p>
            <a:pPr indent="-514350" lvl="0" marL="514350" rtl="0" algn="l">
              <a:lnSpc>
                <a:spcPct val="90000"/>
              </a:lnSpc>
              <a:spcBef>
                <a:spcPts val="1000"/>
              </a:spcBef>
              <a:spcAft>
                <a:spcPts val="0"/>
              </a:spcAft>
              <a:buClr>
                <a:schemeClr val="dk1"/>
              </a:buClr>
              <a:buSzPts val="3000"/>
              <a:buAutoNum type="arabicPeriod"/>
            </a:pPr>
            <a:r>
              <a:rPr lang="en-US" sz="3000"/>
              <a:t>Was there anything that surprised you in this video?</a:t>
            </a:r>
            <a:endParaRPr/>
          </a:p>
          <a:p>
            <a:pPr indent="-514350" lvl="0" marL="514350" rtl="0" algn="l">
              <a:lnSpc>
                <a:spcPct val="90000"/>
              </a:lnSpc>
              <a:spcBef>
                <a:spcPts val="1000"/>
              </a:spcBef>
              <a:spcAft>
                <a:spcPts val="0"/>
              </a:spcAft>
              <a:buClr>
                <a:schemeClr val="dk1"/>
              </a:buClr>
              <a:buSzPts val="3000"/>
              <a:buAutoNum type="arabicPeriod"/>
            </a:pPr>
            <a:r>
              <a:rPr lang="en-US" sz="3000"/>
              <a:t>What other observations or questions do you have after watching this video? </a:t>
            </a:r>
            <a:endParaRPr/>
          </a:p>
        </p:txBody>
      </p:sp>
      <p:sp>
        <p:nvSpPr>
          <p:cNvPr id="138" name="Google Shape;138;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Opening Activity: Discussion Questions</a:t>
            </a:r>
            <a:endParaRPr/>
          </a:p>
        </p:txBody>
      </p:sp>
      <p:pic>
        <p:nvPicPr>
          <p:cNvPr id="139" name="Google Shape;139;p8"/>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9"/>
          <p:cNvSpPr txBox="1"/>
          <p:nvPr>
            <p:ph type="title"/>
          </p:nvPr>
        </p:nvSpPr>
        <p:spPr>
          <a:xfrm>
            <a:off x="0" y="1825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t>Macroinvertebrate Collection Methods</a:t>
            </a:r>
            <a:endParaRPr/>
          </a:p>
        </p:txBody>
      </p:sp>
      <p:pic>
        <p:nvPicPr>
          <p:cNvPr id="146" name="Google Shape;146;p9"/>
          <p:cNvPicPr preferRelativeResize="0"/>
          <p:nvPr/>
        </p:nvPicPr>
        <p:blipFill rotWithShape="1">
          <a:blip r:embed="rId3">
            <a:alphaModFix/>
          </a:blip>
          <a:srcRect b="0" l="0" r="0" t="0"/>
          <a:stretch/>
        </p:blipFill>
        <p:spPr>
          <a:xfrm>
            <a:off x="-102732" y="5896655"/>
            <a:ext cx="1147762" cy="1147762"/>
          </a:xfrm>
          <a:prstGeom prst="rect">
            <a:avLst/>
          </a:prstGeom>
          <a:noFill/>
          <a:ln>
            <a:noFill/>
          </a:ln>
        </p:spPr>
      </p:pic>
      <p:sp>
        <p:nvSpPr>
          <p:cNvPr id="147" name="Google Shape;147;p9"/>
          <p:cNvSpPr txBox="1"/>
          <p:nvPr>
            <p:ph idx="1" type="body"/>
          </p:nvPr>
        </p:nvSpPr>
        <p:spPr>
          <a:xfrm>
            <a:off x="228600" y="2006600"/>
            <a:ext cx="11186160" cy="483314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Today, we are going to be collecting and identifying macroinvertebrates from our campus stream! </a:t>
            </a:r>
            <a:endParaRPr/>
          </a:p>
          <a:p>
            <a:pPr indent="0" lvl="0" marL="0" rtl="0" algn="l">
              <a:lnSpc>
                <a:spcPct val="90000"/>
              </a:lnSpc>
              <a:spcBef>
                <a:spcPts val="1000"/>
              </a:spcBef>
              <a:spcAft>
                <a:spcPts val="0"/>
              </a:spcAft>
              <a:buClr>
                <a:schemeClr val="dk1"/>
              </a:buClr>
              <a:buSzPts val="2800"/>
              <a:buNone/>
            </a:pPr>
            <a:r>
              <a:rPr lang="en-US"/>
              <a:t>Before we head out to the stream, we need to learn methods for how to collect macroinvertebrates.</a:t>
            </a:r>
            <a:endParaRPr/>
          </a:p>
          <a:p>
            <a:pPr indent="0" lvl="0" marL="0" rtl="0" algn="l">
              <a:lnSpc>
                <a:spcPct val="90000"/>
              </a:lnSpc>
              <a:spcBef>
                <a:spcPts val="1000"/>
              </a:spcBef>
              <a:spcAft>
                <a:spcPts val="0"/>
              </a:spcAft>
              <a:buClr>
                <a:schemeClr val="dk1"/>
              </a:buClr>
              <a:buSzPts val="2800"/>
              <a:buNone/>
            </a:pPr>
            <a:r>
              <a:t/>
            </a:r>
            <a:endParaRPr u="sng"/>
          </a:p>
          <a:p>
            <a:pPr indent="-228600" lvl="0" marL="228600" rtl="0" algn="l">
              <a:lnSpc>
                <a:spcPct val="90000"/>
              </a:lnSpc>
              <a:spcBef>
                <a:spcPts val="1000"/>
              </a:spcBef>
              <a:spcAft>
                <a:spcPts val="0"/>
              </a:spcAft>
              <a:buClr>
                <a:schemeClr val="dk1"/>
              </a:buClr>
              <a:buSzPts val="2800"/>
              <a:buChar char="•"/>
            </a:pPr>
            <a:r>
              <a:rPr i="1" lang="en-US"/>
              <a:t>Feel free to take notes as you please! </a:t>
            </a:r>
            <a:endParaRPr/>
          </a:p>
          <a:p>
            <a:pPr indent="0" lvl="0" marL="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2021-10-18T14:38:32Z</dcterms:created>
  <dc:creator>Microsoft Office User</dc:creator>
</cp:coreProperties>
</file>